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icio" id="{373939ad-cd9f-6770-0e87-56234c74bb90}">
          <p14:sldIdLst>
            <p14:sldId id="256"/>
            <p14:sldId id="257"/>
          </p14:sldIdLst>
        </p14:section>
        <p14:section name="El texto" id="{37d0306e-df6a-0b27-9f20-6175cae4272d}">
          <p14:sldIdLst>
            <p14:sldId id="258"/>
            <p14:sldId id="259"/>
            <p14:sldId id="260"/>
          </p14:sldIdLst>
        </p14:section>
        <p14:section name="Enseñanza" id="{8045aacc-6cf5-98aa-2499-5d9b8802e7d3}">
          <p14:sldIdLst>
            <p14:sldId id="261"/>
            <p14:sldId id="262"/>
            <p14:sldId id="263"/>
            <p14:sldId id="264"/>
            <p14:sldId id="265"/>
          </p14:sldIdLst>
        </p14:section>
        <p14:section name="Aplicación" id="{80086416-716f-fac4-2ad4-c7400ed84e6c}">
          <p14:sldIdLst>
            <p14:sldId id="266"/>
          </p14:sldIdLst>
        </p14:section>
        <p14:section name="Grupos" id="{4271f21d-6dfb-8a92-c814-9df9455ab7f6}">
          <p14:sldIdLst>
            <p14:sldId id="267"/>
          </p14:sldIdLst>
        </p14:section>
        <p14:section name="Cierre" id="{7e96179a-46b8-ea50-e990-9b1d8998796d}">
          <p14:sldIdLst>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Bienvenida. Presenta la serie: Jesús enseñó el Reino con historias de constructores, comerciantes, patrones, deudores y administradores. En ocho semanas recorremos ocho de sus parábolas con enseñanza expositiva: primero el texto, su contexto y lo que quiso decir, y después lo que significa el lunes en la empresa, el taller o la oficina.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Deja que dos o tres personas respondan en una frase. No hace falta dar nombres de personas ni de empresas.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final del Sermón del Monte: Esta parábola no está suelta: es el cierre de Mateo 5 al 7, la enseñanza más larga de Jesús que registran los evangelios. El sermón termina con cuatro contrastes que obligan a decidir: dos puertas y dos caminos (7:13-14), dos clases de árboles y de frutos (7:15-20), dos maneras de decir «Señor, Señor» (7:21-23) y, por último, dos constructores (7:24-27). Jesús no termina con un resumen, sino con una pregunta implícita: ¿qué vas a hacer con lo que acabas de oír?
«Estas palabras»: Cuando Jesús dice «el que me oye estas palabras» (RV1909) se refiere a todo lo que acaba de enseñar: decir la verdad sin juramentos (5:33-37), no servir a dos señores (6:24), no vivir afanados (6:25-34), tratar a los demás como queremos ser tratados (7:12). La parábola convierte el sermón entero en un examen práctico.
El paisaje que conocían: En Galilea y Judea muchos cauces pasan secos gran parte del año. En la temporada de lluvias se llenan de golpe y bajan con fuerza. Un terreno de arena junto a un cauce seco parece el lugar ideal: es plano, fácil de excavar y está a mano. Nadie ve el peligro… hasta que llega el agua. Lucas agrega un detalle clave: el constructor sabio «cavó y ahondó» (Lucas 6:48). La roca no siempre está a la vista; hay que trabajar para llegar a ella.
La reacción de la gente: Al terminar, la multitud quedó admirada «porque enseñaba como alguien que tiene gran autoridad y no como los escribas» (7:28-29). Jesús no presenta su enseñanza como una opinión entre otras: la presenta como el único fundamento que resiste.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Pide a una persona que lea el texto en voz alta. Después léelo tú en Reina Valera 1909 (está en tu guía) y haz notar dos palabras: «prudente» y «estas palabras».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frase que la gente debe llevarse. Dila despacio y vuelve a ella al final de cada punto.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primero que llama la atención es lo que tienen en común: los dos constructores oyen las mismas palabras. Jesús no está hablando de creyentes y paganos, sino de personas que estaban en el mismo lugar escuchando el mismo sermón. La línea que los separa no pasa entre los que saben y los que no saben, sino entre los que hacen y los que no hacen.
En el negocio: En el mundo de los negocios sobra información: cursos, libros, conferencias, videos y consejos. Casi todos sabemos que debemos cumplir lo que prometemos, pagar a tiempo y tratar bien a la gente. La brecha casi nunca está en el saber, sino en el hacer. Un empresario puede tener la biblioteca más completa y una empresa construida sobre la arena.
Pregunta: ¿Qué enseñanza de Jesús conoces de memoria, pero te cuesta practicar en tu trabajo?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Jesús no dice que una casa fuera fea y la otra hermosa. Con buen tiempo podían verse igual: mismas paredes, mismo techo. La diferencia estaba enterrada. Lucas aclara que el sabio «cavó y ahondó»: le costó más tiempo, más esfuerzo y más dinero antes de que se viera un solo ladrillo. El insensato avanzó más rápido… sobre la arena.
En el negocio: Imagina dos negocios en la misma calle. Desde afuera se ven parecidos: buen local, buenos clientes, buenas ventas. Uno creció con atajos: facturas maquilladas, promesas que no cumple, impuestos que esquiva, proveedores a los que paga tarde, gente a la que trata mal. El otro creció más despacio: cuentas claras, palabra que vale, trato justo. Con buen tiempo nadie nota la diferencia. Cavar hondo cuesta: a veces significa perder una venta, decir que no a un contrato turbio o crecer más lento.
Pregunta: ¿Qué cosas de un negocio solo se notan cuando llega la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Cuenta el ejemplo de los dos negocios en la misma calle. Cavar hondo cuesta: a veces significa perder una venta, decir que no a un contrato turbio o crecer más lento.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misma lluvia, los mismos ríos y los mismos vientos golpean las dos casas. Jesús no promete que a quien lo obedece no le llegarán las crisis. Lo que promete es que su casa quedará en pie. La otra no solo se cae: «fue grande su ruina». La tormenta no fabrica el problema; deja a la vista el cimiento que ya estaba ahí.
En el negocio: Las tormentas del trabajo llegan por todos lados: una crisis económica, la pérdida del cliente principal, una auditoría, una enfermedad, un socio que se va, un error que se hace público. En esos momentos se ve lo que había debajo: la confianza de los clientes, la lealtad del equipo, la reputación con los proveedores, la paz para decidir sin pánico. Eso no se construye durante la tormenta; se construye antes.
Pregunta: ¿Qué tormenta estás enfrentando hoy y qué está mostrando de tu cimiento?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Repite la frase y deja un momento de silencio.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«Estas palabras» son todo el Sermón del Monte. Estos cuatro cimientos salen de ese mismo sermón y aterrizan la parábola en el trabajo:
Una palabra que vale (Mateo 5:37): Que tu «sí» sea «sí» y tu «no» sea «no»: contratos, presupuestos, plazos y facturas que dicen la verdad.
El tesoro en su lugar (Mateo 6:19-24): No puedes servir a Dios y al dinero. El dinero es una herramienta para servir, no el señor de tus decisiones.
Confianza sin afán (Mateo 6:25-34): Trabajar con excelencia sin vivir con miedo: decisiones tomadas con paz y no con pánico.
La regla de oro (Mateo 7:12): Trata a tus clientes, a tu equipo y a tus proveedores como quieres que te traten a 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¿Qué enseñanza de Jesús conoces bien pero te cuesta practicar en tu trabajo?
   Deja que respondan con ejemplos concretos. Si tardan, comparte uno tuyo para abrir la conversación.
2. Con buen tiempo, las dos casas se ven iguales. ¿Qué cosas de un negocio solo se ven en la crisis?
   Respuestas posibles: la reputación, la lealtad del equipo, las deudas ocultas, la salud de las cuentas, la confianza de los clientes.
3. Lucas dice que el sabio «cavó y ahondó». ¿Qué te costaría a ti cavar más hondo esta semana?
   Lleva la conversación a costos reales: tiempo, una venta, una conversación incómoda, reconocer un error.
4. ¿Cuál de los cuatro cimientos está más débil en tu empresa o en tu trabajo?
   No hace falta que lo digan en voz alta si es algo delicado; pueden escribirlo en su guía.
5. ¿Qué tormenta estás enfrentando hoy? ¿Qué está revelando?
   Cierra esta pregunta orando por las personas que compartan una situación difícil.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Pide a cada persona que escriba su paso concreto en la guía. La próxima reunión, abre con dos o tres testimonios.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juntos el versículo. Después ora tú o invita a alguien del grupo.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Anuncia la próxima lección e invita a leer el pasaje con anticipación.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rgbClr val="1B2F6A"/>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alphaModFix amt="7000"/>
          </a:blip>
          <a:stretch>
            <a:fillRect/>
          </a:stretch>
        </p:blipFill>
        <p:spPr>
          <a:xfrm>
            <a:off x="8351215" y="2651760"/>
            <a:ext cx="5120640" cy="5120640"/>
          </a:xfrm>
          <a:prstGeom prst="rect">
            <a:avLst/>
          </a:prstGeom>
        </p:spPr>
      </p:pic>
      <p:sp>
        <p:nvSpPr>
          <p:cNvPr id="3" name="Text 0"/>
          <p:cNvSpPr/>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C9D6EE"/>
                </a:solidFill>
                <a:latin typeface="Arial" pitchFamily="34" charset="0"/>
                <a:ea typeface="Arial" pitchFamily="34" charset="-122"/>
                <a:cs typeface="Arial" pitchFamily="34" charset="-120"/>
              </a:rPr>
              <a:t>Parábolas del Reino · Lección 1</a:t>
            </a:r>
            <a:endParaRPr lang="en-US" sz="1000" dirty="0"/>
          </a:p>
        </p:txBody>
      </p:sp>
      <p:pic>
        <p:nvPicPr>
          <p:cNvPr id="4" name="Image 1" descr="/Users/diego/.claude/marcas/open-espanol/logo-blanco.png">    </p:cNvPr>
          <p:cNvPicPr>
            <a:picLocks noChangeAspect="1"/>
          </p:cNvPicPr>
          <p:nvPr/>
        </p:nvPicPr>
        <p:blipFill>
          <a:blip r:embed="rId2"/>
          <a:stretch>
            <a:fillRect/>
          </a:stretch>
        </p:blipFill>
        <p:spPr>
          <a:xfrm>
            <a:off x="10180015" y="6291072"/>
            <a:ext cx="1463040" cy="460045"/>
          </a:xfrm>
          <a:prstGeom prst="rect">
            <a:avLst/>
          </a:prstGeom>
        </p:spPr>
      </p:pic>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C9D6EE"/>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LARA">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6355080"/>
            <a:ext cx="5486400" cy="274320"/>
          </a:xfrm>
          <a:prstGeom prst="rect">
            <a:avLst/>
          </a:prstGeom>
          <a:noFill/>
          <a:ln/>
        </p:spPr>
        <p:txBody>
          <a:bodyPr wrap="square" lIns="0" tIns="0" rIns="0" bIns="0" rtlCol="0" anchor="ctr"/>
          <a:lstStyle/>
          <a:p>
            <a:pPr indent="0" marL="0">
              <a:buNone/>
            </a:pPr>
            <a:r>
              <a:rPr lang="en-US" sz="1000" dirty="0">
                <a:solidFill>
                  <a:srgbClr val="4A5872"/>
                </a:solidFill>
                <a:latin typeface="Arial" pitchFamily="34" charset="0"/>
                <a:ea typeface="Arial" pitchFamily="34" charset="-122"/>
                <a:cs typeface="Arial" pitchFamily="34" charset="-120"/>
              </a:rPr>
              <a:t>Parábolas del Reino · Lección 1</a:t>
            </a:r>
            <a:endParaRPr lang="en-US" sz="1000" dirty="0"/>
          </a:p>
        </p:txBody>
      </p:sp>
      <p:pic>
        <p:nvPicPr>
          <p:cNvPr id="3" name="Image 0" descr="/Users/diego/.claude/marcas/open-espanol/logo.png">    </p:cNvPr>
          <p:cNvPicPr>
            <a:picLocks noChangeAspect="1"/>
          </p:cNvPicPr>
          <p:nvPr/>
        </p:nvPicPr>
        <p:blipFill>
          <a:blip r:embed="rId1"/>
          <a:stretch>
            <a:fillRect/>
          </a:stretch>
        </p:blipFill>
        <p:spPr>
          <a:xfrm>
            <a:off x="10180015" y="6291072"/>
            <a:ext cx="1463040" cy="460045"/>
          </a:xfrm>
          <a:prstGeom prst="rect">
            <a:avLst/>
          </a:prstGeom>
        </p:spPr>
      </p:pic>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OTO">
    <p:bg>
      <p:bgPr>
        <a:solidFill>
          <a:srgbClr val="0F1C44"/>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C9D6EE"/>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4.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slideLayout" Target="../slideLayouts/slideLayout4.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3.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6949440" cy="6858000"/>
          </a:xfrm>
          <a:prstGeom prst="rect">
            <a:avLst/>
          </a:prstGeom>
          <a:solidFill>
            <a:srgbClr val="1B2F6A">
              <a:alpha val="92000"/>
            </a:srgbClr>
          </a:solidFill>
          <a:ln w="12700">
            <a:solidFill>
              <a:srgbClr val="1B2F6A">
                <a:alpha val="0"/>
              </a:srgbClr>
            </a:solidFill>
            <a:prstDash val="solid"/>
          </a:ln>
        </p:spPr>
      </p:sp>
      <p:pic>
        <p:nvPicPr>
          <p:cNvPr id="4" name="Image 1" descr="preencoded.png">    </p:cNvPr>
          <p:cNvPicPr>
            <a:picLocks noChangeAspect="1"/>
          </p:cNvPicPr>
          <p:nvPr/>
        </p:nvPicPr>
        <p:blipFill>
          <a:blip r:embed="rId2">
            <a:alphaModFix amt="8000"/>
          </a:blip>
          <a:stretch>
            <a:fillRect/>
          </a:stretch>
        </p:blipFill>
        <p:spPr>
          <a:xfrm>
            <a:off x="-1463040" y="2011680"/>
            <a:ext cx="5486400" cy="5486400"/>
          </a:xfrm>
          <a:prstGeom prst="rect">
            <a:avLst/>
          </a:prstGeom>
        </p:spPr>
      </p:pic>
      <p:sp>
        <p:nvSpPr>
          <p:cNvPr id="5" name="Text 1"/>
          <p:cNvSpPr txBox="1"/>
          <p:nvPr/>
        </p:nvSpPr>
        <p:spPr>
          <a:xfrm>
            <a:off x="731520" y="1188720"/>
            <a:ext cx="5943600" cy="365760"/>
          </a:xfrm>
          <a:prstGeom prst="rect">
            <a:avLst/>
          </a:prstGeom>
          <a:noFill/>
          <a:ln/>
        </p:spPr>
        <p:txBody>
          <a:bodyPr wrap="square" lIns="0" tIns="0" rIns="0" bIns="0" rtlCol="0" anchor="ctr"/>
          <a:lstStyle/>
          <a:p>
            <a:pPr indent="0" marL="0">
              <a:buNone/>
            </a:pPr>
            <a:r>
              <a:rPr lang="en-US" sz="1300" b="1" spc="300" kern="0" dirty="0">
                <a:solidFill>
                  <a:srgbClr val="F2B441"/>
                </a:solidFill>
              </a:rPr>
              <a:t>PARÁBOLAS DEL REINO · LECCIÓN 1</a:t>
            </a:r>
            <a:endParaRPr lang="en-US" sz="1300" dirty="0"/>
          </a:p>
        </p:txBody>
      </p:sp>
      <p:sp>
        <p:nvSpPr>
          <p:cNvPr id="6" name="Text 2"/>
          <p:cNvSpPr txBox="1"/>
          <p:nvPr/>
        </p:nvSpPr>
        <p:spPr>
          <a:xfrm>
            <a:off x="731520" y="1691640"/>
            <a:ext cx="5943600" cy="2011680"/>
          </a:xfrm>
          <a:prstGeom prst="rect">
            <a:avLst/>
          </a:prstGeom>
          <a:noFill/>
          <a:ln/>
        </p:spPr>
        <p:txBody>
          <a:bodyPr wrap="square" lIns="0" tIns="0" rIns="0" bIns="0" rtlCol="0" anchor="t"/>
          <a:lstStyle/>
          <a:p>
            <a:pPr indent="0" marL="0">
              <a:buNone/>
            </a:pPr>
            <a:r>
              <a:rPr lang="en-US" sz="5400" b="1" dirty="0">
                <a:solidFill>
                  <a:srgbClr val="FFFFFF"/>
                </a:solidFill>
              </a:rPr>
              <a:t>Los dos cimientos</a:t>
            </a:r>
            <a:endParaRPr lang="en-US" sz="5400" dirty="0"/>
          </a:p>
        </p:txBody>
      </p:sp>
      <p:sp>
        <p:nvSpPr>
          <p:cNvPr id="7" name="Text 3"/>
          <p:cNvSpPr txBox="1"/>
          <p:nvPr/>
        </p:nvSpPr>
        <p:spPr>
          <a:xfrm>
            <a:off x="731520" y="3794760"/>
            <a:ext cx="5943600" cy="457200"/>
          </a:xfrm>
          <a:prstGeom prst="rect">
            <a:avLst/>
          </a:prstGeom>
          <a:noFill/>
          <a:ln/>
        </p:spPr>
        <p:txBody>
          <a:bodyPr wrap="square" lIns="0" tIns="0" rIns="0" bIns="0" rtlCol="0" anchor="ctr"/>
          <a:lstStyle/>
          <a:p>
            <a:pPr indent="0" marL="0">
              <a:buNone/>
            </a:pPr>
            <a:r>
              <a:rPr lang="en-US" sz="2400" i="1" dirty="0">
                <a:solidFill>
                  <a:srgbClr val="C9D6EE"/>
                </a:solidFill>
                <a:latin typeface="Georgia" pitchFamily="34" charset="0"/>
                <a:ea typeface="Georgia" pitchFamily="34" charset="-122"/>
                <a:cs typeface="Georgia" pitchFamily="34" charset="-120"/>
              </a:rPr>
              <a:t>Mateo 7:24-27</a:t>
            </a:r>
            <a:endParaRPr lang="en-US" sz="2400" dirty="0"/>
          </a:p>
        </p:txBody>
      </p:sp>
      <p:sp>
        <p:nvSpPr>
          <p:cNvPr id="8" name="Text 4"/>
          <p:cNvSpPr txBox="1"/>
          <p:nvPr/>
        </p:nvSpPr>
        <p:spPr>
          <a:xfrm>
            <a:off x="731520" y="4343400"/>
            <a:ext cx="5943600" cy="731520"/>
          </a:xfrm>
          <a:prstGeom prst="rect">
            <a:avLst/>
          </a:prstGeom>
          <a:noFill/>
          <a:ln/>
        </p:spPr>
        <p:txBody>
          <a:bodyPr wrap="square" lIns="0" tIns="0" rIns="0" bIns="0" rtlCol="0" anchor="t"/>
          <a:lstStyle/>
          <a:p>
            <a:pPr indent="0" marL="0">
              <a:buNone/>
            </a:pPr>
            <a:r>
              <a:rPr lang="en-US" sz="1800" dirty="0">
                <a:solidFill>
                  <a:srgbClr val="FFFFFF"/>
                </a:solidFill>
              </a:rPr>
              <a:t>¿Sobre qué estás construyendo?</a:t>
            </a:r>
            <a:endParaRPr lang="en-US" sz="1800" dirty="0"/>
          </a:p>
        </p:txBody>
      </p:sp>
      <p:pic>
        <p:nvPicPr>
          <p:cNvPr id="9" name="Image 2" descr="/Users/diego/.claude/marcas/open-espanol/logo-blanco.png">    </p:cNvPr>
          <p:cNvPicPr>
            <a:picLocks noChangeAspect="1"/>
          </p:cNvPicPr>
          <p:nvPr/>
        </p:nvPicPr>
        <p:blipFill>
          <a:blip r:embed="rId3"/>
          <a:stretch>
            <a:fillRect/>
          </a:stretch>
        </p:blipFill>
        <p:spPr>
          <a:xfrm>
            <a:off x="731520" y="5852160"/>
            <a:ext cx="2011680" cy="6325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253E86"/>
                </a:solidFill>
                <a:latin typeface="Arial" pitchFamily="34" charset="0"/>
                <a:ea typeface="Arial" pitchFamily="34" charset="-122"/>
                <a:cs typeface="Arial" pitchFamily="34" charset="-120"/>
              </a:rPr>
              <a:t>PARA EMPEZAR</a:t>
            </a:r>
            <a:endParaRPr lang="en-US" sz="1200" dirty="0"/>
          </a:p>
        </p:txBody>
      </p:sp>
      <p:sp>
        <p:nvSpPr>
          <p:cNvPr id="3" name="Shape 1"/>
          <p:cNvSpPr/>
          <p:nvPr/>
        </p:nvSpPr>
        <p:spPr>
          <a:xfrm>
            <a:off x="548640" y="2011680"/>
            <a:ext cx="1097280" cy="1097280"/>
          </a:xfrm>
          <a:prstGeom prst="ellipse">
            <a:avLst/>
          </a:prstGeom>
          <a:solidFill>
            <a:srgbClr val="1B2F6A"/>
          </a:solidFill>
          <a:ln w="12700">
            <a:solidFill>
              <a:srgbClr val="1B2F6A"/>
            </a:solidFill>
            <a:prstDash val="solid"/>
          </a:ln>
        </p:spPr>
      </p:sp>
      <p:pic>
        <p:nvPicPr>
          <p:cNvPr id="4" name="Image 0" descr="preencoded.png">    </p:cNvPr>
          <p:cNvPicPr>
            <a:picLocks noChangeAspect="1"/>
          </p:cNvPicPr>
          <p:nvPr/>
        </p:nvPicPr>
        <p:blipFill>
          <a:blip r:embed="rId1"/>
          <a:stretch>
            <a:fillRect/>
          </a:stretch>
        </p:blipFill>
        <p:spPr>
          <a:xfrm>
            <a:off x="811987" y="2275027"/>
            <a:ext cx="570586" cy="570586"/>
          </a:xfrm>
          <a:prstGeom prst="rect">
            <a:avLst/>
          </a:prstGeom>
        </p:spPr>
      </p:pic>
      <p:sp>
        <p:nvSpPr>
          <p:cNvPr id="5" name="Text 2"/>
          <p:cNvSpPr txBox="1"/>
          <p:nvPr/>
        </p:nvSpPr>
        <p:spPr>
          <a:xfrm>
            <a:off x="2011680" y="1737360"/>
            <a:ext cx="9326880" cy="2011680"/>
          </a:xfrm>
          <a:prstGeom prst="rect">
            <a:avLst/>
          </a:prstGeom>
          <a:noFill/>
          <a:ln/>
        </p:spPr>
        <p:txBody>
          <a:bodyPr wrap="square" lIns="0" tIns="0" rIns="0" bIns="0" rtlCol="0" anchor="ctr"/>
          <a:lstStyle/>
          <a:p>
            <a:pPr indent="0" marL="0">
              <a:buNone/>
            </a:pPr>
            <a:r>
              <a:rPr lang="en-US" sz="4000" b="1" dirty="0">
                <a:solidFill>
                  <a:srgbClr val="14213D"/>
                </a:solidFill>
              </a:rPr>
              <a:t>¿Conoces algún negocio que se veía muy sólido… hasta que llegó una crisis?</a:t>
            </a:r>
            <a:endParaRPr lang="en-US" sz="4000" dirty="0"/>
          </a:p>
        </p:txBody>
      </p:sp>
      <p:sp>
        <p:nvSpPr>
          <p:cNvPr id="6" name="Text 3"/>
          <p:cNvSpPr txBox="1"/>
          <p:nvPr/>
        </p:nvSpPr>
        <p:spPr>
          <a:xfrm>
            <a:off x="2011680" y="3931920"/>
            <a:ext cx="9144000" cy="457200"/>
          </a:xfrm>
          <a:prstGeom prst="rect">
            <a:avLst/>
          </a:prstGeom>
          <a:noFill/>
          <a:ln/>
        </p:spPr>
        <p:txBody>
          <a:bodyPr wrap="square" lIns="0" tIns="0" rIns="0" bIns="0" rtlCol="0" anchor="ctr"/>
          <a:lstStyle/>
          <a:p>
            <a:pPr indent="0" marL="0">
              <a:buNone/>
            </a:pPr>
            <a:r>
              <a:rPr lang="en-US" sz="1800" dirty="0">
                <a:solidFill>
                  <a:srgbClr val="4A5872"/>
                </a:solidFill>
              </a:rPr>
              <a:t>Comparte un ejemplo en una frase. Sin nombres.</a:t>
            </a:r>
            <a:endParaRPr lang="en-US" sz="18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253E86"/>
                </a:solidFill>
                <a:latin typeface="Arial" pitchFamily="34" charset="0"/>
                <a:ea typeface="Arial" pitchFamily="34" charset="-122"/>
                <a:cs typeface="Arial" pitchFamily="34" charset="-120"/>
              </a:rPr>
              <a:t>EL CONTEXTO</a:t>
            </a:r>
            <a:endParaRPr lang="en-US" sz="1200" dirty="0"/>
          </a:p>
        </p:txBody>
      </p:sp>
      <p:sp>
        <p:nvSpPr>
          <p:cNvPr id="3" name="Text 1"/>
          <p:cNvSpPr txBox="1"/>
          <p:nvPr/>
        </p:nvSpPr>
        <p:spPr>
          <a:xfrm>
            <a:off x="548640" y="822960"/>
            <a:ext cx="10972800" cy="914400"/>
          </a:xfrm>
          <a:prstGeom prst="rect">
            <a:avLst/>
          </a:prstGeom>
          <a:noFill/>
          <a:ln/>
        </p:spPr>
        <p:txBody>
          <a:bodyPr wrap="square" lIns="0" tIns="0" rIns="0" bIns="0" rtlCol="0" anchor="t"/>
          <a:lstStyle/>
          <a:p>
            <a:pPr indent="0" marL="0">
              <a:buNone/>
            </a:pPr>
            <a:r>
              <a:rPr lang="en-US" sz="3800" b="1" dirty="0">
                <a:solidFill>
                  <a:srgbClr val="14213D"/>
                </a:solidFill>
                <a:latin typeface="Arial" pitchFamily="34" charset="0"/>
                <a:ea typeface="Arial" pitchFamily="34" charset="-122"/>
                <a:cs typeface="Arial" pitchFamily="34" charset="-120"/>
              </a:rPr>
              <a:t>Así termina el Sermón del Monte</a:t>
            </a:r>
            <a:endParaRPr lang="en-US" sz="3800" dirty="0"/>
          </a:p>
        </p:txBody>
      </p:sp>
      <p:sp>
        <p:nvSpPr>
          <p:cNvPr id="4" name="Shape 2"/>
          <p:cNvSpPr/>
          <p:nvPr/>
        </p:nvSpPr>
        <p:spPr>
          <a:xfrm>
            <a:off x="548640" y="2194560"/>
            <a:ext cx="2560320" cy="3017520"/>
          </a:xfrm>
          <a:prstGeom prst="roundRect">
            <a:avLst>
              <a:gd name="adj" fmla="val 4286"/>
            </a:avLst>
          </a:prstGeom>
          <a:solidFill>
            <a:srgbClr val="EAF3FA"/>
          </a:solidFill>
          <a:ln w="12700">
            <a:solidFill>
              <a:srgbClr val="EAF3FA"/>
            </a:solidFill>
            <a:prstDash val="solid"/>
          </a:ln>
        </p:spPr>
      </p:sp>
      <p:sp>
        <p:nvSpPr>
          <p:cNvPr id="5" name="Shape 3"/>
          <p:cNvSpPr/>
          <p:nvPr/>
        </p:nvSpPr>
        <p:spPr>
          <a:xfrm>
            <a:off x="822960" y="2514600"/>
            <a:ext cx="822960" cy="822960"/>
          </a:xfrm>
          <a:prstGeom prst="ellipse">
            <a:avLst/>
          </a:prstGeom>
          <a:solidFill>
            <a:srgbClr val="1B2F6A"/>
          </a:solidFill>
          <a:ln w="12700">
            <a:solidFill>
              <a:srgbClr val="1B2F6A"/>
            </a:solidFill>
            <a:prstDash val="solid"/>
          </a:ln>
        </p:spPr>
      </p:sp>
      <p:pic>
        <p:nvPicPr>
          <p:cNvPr id="6" name="Image 0" descr="preencoded.png">    </p:cNvPr>
          <p:cNvPicPr>
            <a:picLocks noChangeAspect="1"/>
          </p:cNvPicPr>
          <p:nvPr/>
        </p:nvPicPr>
        <p:blipFill>
          <a:blip r:embed="rId1"/>
          <a:stretch>
            <a:fillRect/>
          </a:stretch>
        </p:blipFill>
        <p:spPr>
          <a:xfrm>
            <a:off x="1020470" y="2712110"/>
            <a:ext cx="427939" cy="427939"/>
          </a:xfrm>
          <a:prstGeom prst="rect">
            <a:avLst/>
          </a:prstGeom>
        </p:spPr>
      </p:pic>
      <p:sp>
        <p:nvSpPr>
          <p:cNvPr id="7" name="Text 4"/>
          <p:cNvSpPr txBox="1"/>
          <p:nvPr/>
        </p:nvSpPr>
        <p:spPr>
          <a:xfrm>
            <a:off x="822960" y="3474720"/>
            <a:ext cx="2103120" cy="685800"/>
          </a:xfrm>
          <a:prstGeom prst="rect">
            <a:avLst/>
          </a:prstGeom>
          <a:noFill/>
          <a:ln/>
        </p:spPr>
        <p:txBody>
          <a:bodyPr wrap="square" lIns="0" tIns="0" rIns="0" bIns="0" rtlCol="0" anchor="t"/>
          <a:lstStyle/>
          <a:p>
            <a:pPr indent="0" marL="0">
              <a:buNone/>
            </a:pPr>
            <a:r>
              <a:rPr lang="en-US" sz="1800" b="1" dirty="0">
                <a:solidFill>
                  <a:srgbClr val="14213D"/>
                </a:solidFill>
              </a:rPr>
              <a:t>Dos puertas</a:t>
            </a:r>
            <a:endParaRPr lang="en-US" sz="1800" dirty="0"/>
          </a:p>
        </p:txBody>
      </p:sp>
      <p:sp>
        <p:nvSpPr>
          <p:cNvPr id="8" name="Text 5"/>
          <p:cNvSpPr txBox="1"/>
          <p:nvPr/>
        </p:nvSpPr>
        <p:spPr>
          <a:xfrm>
            <a:off x="822960" y="4160520"/>
            <a:ext cx="2103120" cy="411480"/>
          </a:xfrm>
          <a:prstGeom prst="rect">
            <a:avLst/>
          </a:prstGeom>
          <a:noFill/>
          <a:ln/>
        </p:spPr>
        <p:txBody>
          <a:bodyPr wrap="square" lIns="0" tIns="0" rIns="0" bIns="0" rtlCol="0" anchor="t"/>
          <a:lstStyle/>
          <a:p>
            <a:pPr indent="0" marL="0">
              <a:buNone/>
            </a:pPr>
            <a:r>
              <a:rPr lang="en-US" sz="1500" dirty="0">
                <a:solidFill>
                  <a:srgbClr val="4A5872"/>
                </a:solidFill>
              </a:rPr>
              <a:t>y dos caminos</a:t>
            </a:r>
            <a:endParaRPr lang="en-US" sz="1500" dirty="0"/>
          </a:p>
        </p:txBody>
      </p:sp>
      <p:sp>
        <p:nvSpPr>
          <p:cNvPr id="9" name="Text 6"/>
          <p:cNvSpPr txBox="1"/>
          <p:nvPr/>
        </p:nvSpPr>
        <p:spPr>
          <a:xfrm>
            <a:off x="822960" y="4663440"/>
            <a:ext cx="2103120" cy="320040"/>
          </a:xfrm>
          <a:prstGeom prst="rect">
            <a:avLst/>
          </a:prstGeom>
          <a:noFill/>
          <a:ln/>
        </p:spPr>
        <p:txBody>
          <a:bodyPr wrap="square" lIns="0" tIns="0" rIns="0" bIns="0" rtlCol="0" anchor="ctr"/>
          <a:lstStyle/>
          <a:p>
            <a:pPr indent="0" marL="0">
              <a:buNone/>
            </a:pPr>
            <a:r>
              <a:rPr lang="en-US" sz="1400" b="1" dirty="0">
                <a:solidFill>
                  <a:srgbClr val="253E86"/>
                </a:solidFill>
              </a:rPr>
              <a:t>Mateo 7:13-14</a:t>
            </a:r>
            <a:endParaRPr lang="en-US" sz="1400" dirty="0"/>
          </a:p>
        </p:txBody>
      </p:sp>
      <p:sp>
        <p:nvSpPr>
          <p:cNvPr id="10" name="Shape 7"/>
          <p:cNvSpPr/>
          <p:nvPr/>
        </p:nvSpPr>
        <p:spPr>
          <a:xfrm>
            <a:off x="3337560" y="2194560"/>
            <a:ext cx="2560320" cy="3017520"/>
          </a:xfrm>
          <a:prstGeom prst="roundRect">
            <a:avLst>
              <a:gd name="adj" fmla="val 4286"/>
            </a:avLst>
          </a:prstGeom>
          <a:solidFill>
            <a:srgbClr val="EAF3FA"/>
          </a:solidFill>
          <a:ln w="12700">
            <a:solidFill>
              <a:srgbClr val="EAF3FA"/>
            </a:solidFill>
            <a:prstDash val="solid"/>
          </a:ln>
        </p:spPr>
      </p:sp>
      <p:sp>
        <p:nvSpPr>
          <p:cNvPr id="11" name="Shape 8"/>
          <p:cNvSpPr/>
          <p:nvPr/>
        </p:nvSpPr>
        <p:spPr>
          <a:xfrm>
            <a:off x="3611880" y="2514600"/>
            <a:ext cx="822960" cy="822960"/>
          </a:xfrm>
          <a:prstGeom prst="ellipse">
            <a:avLst/>
          </a:prstGeom>
          <a:solidFill>
            <a:srgbClr val="1B2F6A"/>
          </a:solidFill>
          <a:ln w="12700">
            <a:solidFill>
              <a:srgbClr val="1B2F6A"/>
            </a:solidFill>
            <a:prstDash val="solid"/>
          </a:ln>
        </p:spPr>
      </p:sp>
      <p:pic>
        <p:nvPicPr>
          <p:cNvPr id="12" name="Image 1" descr="preencoded.png">    </p:cNvPr>
          <p:cNvPicPr>
            <a:picLocks noChangeAspect="1"/>
          </p:cNvPicPr>
          <p:nvPr/>
        </p:nvPicPr>
        <p:blipFill>
          <a:blip r:embed="rId2"/>
          <a:stretch>
            <a:fillRect/>
          </a:stretch>
        </p:blipFill>
        <p:spPr>
          <a:xfrm>
            <a:off x="3809390" y="2712110"/>
            <a:ext cx="427939" cy="427939"/>
          </a:xfrm>
          <a:prstGeom prst="rect">
            <a:avLst/>
          </a:prstGeom>
        </p:spPr>
      </p:pic>
      <p:sp>
        <p:nvSpPr>
          <p:cNvPr id="13" name="Text 9"/>
          <p:cNvSpPr txBox="1"/>
          <p:nvPr/>
        </p:nvSpPr>
        <p:spPr>
          <a:xfrm>
            <a:off x="3611880" y="3474720"/>
            <a:ext cx="2103120" cy="685800"/>
          </a:xfrm>
          <a:prstGeom prst="rect">
            <a:avLst/>
          </a:prstGeom>
          <a:noFill/>
          <a:ln/>
        </p:spPr>
        <p:txBody>
          <a:bodyPr wrap="square" lIns="0" tIns="0" rIns="0" bIns="0" rtlCol="0" anchor="t"/>
          <a:lstStyle/>
          <a:p>
            <a:pPr indent="0" marL="0">
              <a:buNone/>
            </a:pPr>
            <a:r>
              <a:rPr lang="en-US" sz="1800" b="1" dirty="0">
                <a:solidFill>
                  <a:srgbClr val="14213D"/>
                </a:solidFill>
              </a:rPr>
              <a:t>Dos árboles</a:t>
            </a:r>
            <a:endParaRPr lang="en-US" sz="1800" dirty="0"/>
          </a:p>
        </p:txBody>
      </p:sp>
      <p:sp>
        <p:nvSpPr>
          <p:cNvPr id="14" name="Text 10"/>
          <p:cNvSpPr txBox="1"/>
          <p:nvPr/>
        </p:nvSpPr>
        <p:spPr>
          <a:xfrm>
            <a:off x="3611880" y="4160520"/>
            <a:ext cx="2103120" cy="411480"/>
          </a:xfrm>
          <a:prstGeom prst="rect">
            <a:avLst/>
          </a:prstGeom>
          <a:noFill/>
          <a:ln/>
        </p:spPr>
        <p:txBody>
          <a:bodyPr wrap="square" lIns="0" tIns="0" rIns="0" bIns="0" rtlCol="0" anchor="t"/>
          <a:lstStyle/>
          <a:p>
            <a:pPr indent="0" marL="0">
              <a:buNone/>
            </a:pPr>
            <a:r>
              <a:rPr lang="en-US" sz="1500" dirty="0">
                <a:solidFill>
                  <a:srgbClr val="4A5872"/>
                </a:solidFill>
              </a:rPr>
              <a:t>y dos frutos</a:t>
            </a:r>
            <a:endParaRPr lang="en-US" sz="1500" dirty="0"/>
          </a:p>
        </p:txBody>
      </p:sp>
      <p:sp>
        <p:nvSpPr>
          <p:cNvPr id="15" name="Text 11"/>
          <p:cNvSpPr txBox="1"/>
          <p:nvPr/>
        </p:nvSpPr>
        <p:spPr>
          <a:xfrm>
            <a:off x="3611880" y="4663440"/>
            <a:ext cx="2103120" cy="320040"/>
          </a:xfrm>
          <a:prstGeom prst="rect">
            <a:avLst/>
          </a:prstGeom>
          <a:noFill/>
          <a:ln/>
        </p:spPr>
        <p:txBody>
          <a:bodyPr wrap="square" lIns="0" tIns="0" rIns="0" bIns="0" rtlCol="0" anchor="ctr"/>
          <a:lstStyle/>
          <a:p>
            <a:pPr indent="0" marL="0">
              <a:buNone/>
            </a:pPr>
            <a:r>
              <a:rPr lang="en-US" sz="1400" b="1" dirty="0">
                <a:solidFill>
                  <a:srgbClr val="253E86"/>
                </a:solidFill>
              </a:rPr>
              <a:t>Mateo 7:15-20</a:t>
            </a:r>
            <a:endParaRPr lang="en-US" sz="1400" dirty="0"/>
          </a:p>
        </p:txBody>
      </p:sp>
      <p:sp>
        <p:nvSpPr>
          <p:cNvPr id="16" name="Shape 12"/>
          <p:cNvSpPr/>
          <p:nvPr/>
        </p:nvSpPr>
        <p:spPr>
          <a:xfrm>
            <a:off x="6126480" y="2194560"/>
            <a:ext cx="2560320" cy="3017520"/>
          </a:xfrm>
          <a:prstGeom prst="roundRect">
            <a:avLst>
              <a:gd name="adj" fmla="val 4286"/>
            </a:avLst>
          </a:prstGeom>
          <a:solidFill>
            <a:srgbClr val="EAF3FA"/>
          </a:solidFill>
          <a:ln w="12700">
            <a:solidFill>
              <a:srgbClr val="EAF3FA"/>
            </a:solidFill>
            <a:prstDash val="solid"/>
          </a:ln>
        </p:spPr>
      </p:sp>
      <p:sp>
        <p:nvSpPr>
          <p:cNvPr id="17" name="Shape 13"/>
          <p:cNvSpPr/>
          <p:nvPr/>
        </p:nvSpPr>
        <p:spPr>
          <a:xfrm>
            <a:off x="6400800" y="2514600"/>
            <a:ext cx="822960" cy="822960"/>
          </a:xfrm>
          <a:prstGeom prst="ellipse">
            <a:avLst/>
          </a:prstGeom>
          <a:solidFill>
            <a:srgbClr val="1B2F6A"/>
          </a:solidFill>
          <a:ln w="12700">
            <a:solidFill>
              <a:srgbClr val="1B2F6A"/>
            </a:solidFill>
            <a:prstDash val="solid"/>
          </a:ln>
        </p:spPr>
      </p:sp>
      <p:pic>
        <p:nvPicPr>
          <p:cNvPr id="18" name="Image 2" descr="preencoded.png">    </p:cNvPr>
          <p:cNvPicPr>
            <a:picLocks noChangeAspect="1"/>
          </p:cNvPicPr>
          <p:nvPr/>
        </p:nvPicPr>
        <p:blipFill>
          <a:blip r:embed="rId3"/>
          <a:stretch>
            <a:fillRect/>
          </a:stretch>
        </p:blipFill>
        <p:spPr>
          <a:xfrm>
            <a:off x="6598310" y="2712110"/>
            <a:ext cx="427939" cy="427939"/>
          </a:xfrm>
          <a:prstGeom prst="rect">
            <a:avLst/>
          </a:prstGeom>
        </p:spPr>
      </p:pic>
      <p:sp>
        <p:nvSpPr>
          <p:cNvPr id="19" name="Text 14"/>
          <p:cNvSpPr txBox="1"/>
          <p:nvPr/>
        </p:nvSpPr>
        <p:spPr>
          <a:xfrm>
            <a:off x="6400800" y="3474720"/>
            <a:ext cx="2103120" cy="685800"/>
          </a:xfrm>
          <a:prstGeom prst="rect">
            <a:avLst/>
          </a:prstGeom>
          <a:noFill/>
          <a:ln/>
        </p:spPr>
        <p:txBody>
          <a:bodyPr wrap="square" lIns="0" tIns="0" rIns="0" bIns="0" rtlCol="0" anchor="t"/>
          <a:lstStyle/>
          <a:p>
            <a:pPr indent="0" marL="0">
              <a:buNone/>
            </a:pPr>
            <a:r>
              <a:rPr lang="en-US" sz="1800" b="1" dirty="0">
                <a:solidFill>
                  <a:srgbClr val="14213D"/>
                </a:solidFill>
              </a:rPr>
              <a:t>Dos «Señor, Señor»</a:t>
            </a:r>
            <a:endParaRPr lang="en-US" sz="1800" dirty="0"/>
          </a:p>
        </p:txBody>
      </p:sp>
      <p:sp>
        <p:nvSpPr>
          <p:cNvPr id="20" name="Text 15"/>
          <p:cNvSpPr txBox="1"/>
          <p:nvPr/>
        </p:nvSpPr>
        <p:spPr>
          <a:xfrm>
            <a:off x="6400800" y="4160520"/>
            <a:ext cx="2103120" cy="411480"/>
          </a:xfrm>
          <a:prstGeom prst="rect">
            <a:avLst/>
          </a:prstGeom>
          <a:noFill/>
          <a:ln/>
        </p:spPr>
        <p:txBody>
          <a:bodyPr wrap="square" lIns="0" tIns="0" rIns="0" bIns="0" rtlCol="0" anchor="t"/>
          <a:lstStyle/>
          <a:p>
            <a:pPr indent="0" marL="0">
              <a:buNone/>
            </a:pPr>
            <a:r>
              <a:rPr lang="en-US" sz="1500" dirty="0">
                <a:solidFill>
                  <a:srgbClr val="4A5872"/>
                </a:solidFill>
              </a:rPr>
              <a:t>decir o hacer</a:t>
            </a:r>
            <a:endParaRPr lang="en-US" sz="1500" dirty="0"/>
          </a:p>
        </p:txBody>
      </p:sp>
      <p:sp>
        <p:nvSpPr>
          <p:cNvPr id="21" name="Text 16"/>
          <p:cNvSpPr txBox="1"/>
          <p:nvPr/>
        </p:nvSpPr>
        <p:spPr>
          <a:xfrm>
            <a:off x="6400800" y="4663440"/>
            <a:ext cx="2103120" cy="320040"/>
          </a:xfrm>
          <a:prstGeom prst="rect">
            <a:avLst/>
          </a:prstGeom>
          <a:noFill/>
          <a:ln/>
        </p:spPr>
        <p:txBody>
          <a:bodyPr wrap="square" lIns="0" tIns="0" rIns="0" bIns="0" rtlCol="0" anchor="ctr"/>
          <a:lstStyle/>
          <a:p>
            <a:pPr indent="0" marL="0">
              <a:buNone/>
            </a:pPr>
            <a:r>
              <a:rPr lang="en-US" sz="1400" b="1" dirty="0">
                <a:solidFill>
                  <a:srgbClr val="253E86"/>
                </a:solidFill>
              </a:rPr>
              <a:t>Mateo 7:21-23</a:t>
            </a:r>
            <a:endParaRPr lang="en-US" sz="1400" dirty="0"/>
          </a:p>
        </p:txBody>
      </p:sp>
      <p:sp>
        <p:nvSpPr>
          <p:cNvPr id="22" name="Shape 17"/>
          <p:cNvSpPr/>
          <p:nvPr/>
        </p:nvSpPr>
        <p:spPr>
          <a:xfrm>
            <a:off x="8915400" y="2194560"/>
            <a:ext cx="2560320" cy="3017520"/>
          </a:xfrm>
          <a:prstGeom prst="roundRect">
            <a:avLst>
              <a:gd name="adj" fmla="val 4286"/>
            </a:avLst>
          </a:prstGeom>
          <a:solidFill>
            <a:srgbClr val="1B2F6A"/>
          </a:solidFill>
          <a:ln w="12700">
            <a:solidFill>
              <a:srgbClr val="1B2F6A"/>
            </a:solidFill>
            <a:prstDash val="solid"/>
          </a:ln>
        </p:spPr>
      </p:sp>
      <p:sp>
        <p:nvSpPr>
          <p:cNvPr id="23" name="Shape 18"/>
          <p:cNvSpPr/>
          <p:nvPr/>
        </p:nvSpPr>
        <p:spPr>
          <a:xfrm>
            <a:off x="9189720" y="2514600"/>
            <a:ext cx="822960" cy="822960"/>
          </a:xfrm>
          <a:prstGeom prst="ellipse">
            <a:avLst/>
          </a:prstGeom>
          <a:solidFill>
            <a:srgbClr val="F2B441"/>
          </a:solidFill>
          <a:ln w="12700">
            <a:solidFill>
              <a:srgbClr val="F2B441"/>
            </a:solidFill>
            <a:prstDash val="solid"/>
          </a:ln>
        </p:spPr>
      </p:sp>
      <p:pic>
        <p:nvPicPr>
          <p:cNvPr id="24" name="Image 3" descr="preencoded.png">    </p:cNvPr>
          <p:cNvPicPr>
            <a:picLocks noChangeAspect="1"/>
          </p:cNvPicPr>
          <p:nvPr/>
        </p:nvPicPr>
        <p:blipFill>
          <a:blip r:embed="rId4"/>
          <a:stretch>
            <a:fillRect/>
          </a:stretch>
        </p:blipFill>
        <p:spPr>
          <a:xfrm>
            <a:off x="9387230" y="2712110"/>
            <a:ext cx="427939" cy="427939"/>
          </a:xfrm>
          <a:prstGeom prst="rect">
            <a:avLst/>
          </a:prstGeom>
        </p:spPr>
      </p:pic>
      <p:sp>
        <p:nvSpPr>
          <p:cNvPr id="25" name="Text 19"/>
          <p:cNvSpPr txBox="1"/>
          <p:nvPr/>
        </p:nvSpPr>
        <p:spPr>
          <a:xfrm>
            <a:off x="9189720" y="3474720"/>
            <a:ext cx="2103120" cy="685800"/>
          </a:xfrm>
          <a:prstGeom prst="rect">
            <a:avLst/>
          </a:prstGeom>
          <a:noFill/>
          <a:ln/>
        </p:spPr>
        <p:txBody>
          <a:bodyPr wrap="square" lIns="0" tIns="0" rIns="0" bIns="0" rtlCol="0" anchor="t"/>
          <a:lstStyle/>
          <a:p>
            <a:pPr indent="0" marL="0">
              <a:buNone/>
            </a:pPr>
            <a:r>
              <a:rPr lang="en-US" sz="1800" b="1" dirty="0">
                <a:solidFill>
                  <a:srgbClr val="FFFFFF"/>
                </a:solidFill>
              </a:rPr>
              <a:t>Dos constructores</a:t>
            </a:r>
            <a:endParaRPr lang="en-US" sz="1800" dirty="0"/>
          </a:p>
        </p:txBody>
      </p:sp>
      <p:sp>
        <p:nvSpPr>
          <p:cNvPr id="26" name="Text 20"/>
          <p:cNvSpPr txBox="1"/>
          <p:nvPr/>
        </p:nvSpPr>
        <p:spPr>
          <a:xfrm>
            <a:off x="9189720" y="4160520"/>
            <a:ext cx="2103120" cy="411480"/>
          </a:xfrm>
          <a:prstGeom prst="rect">
            <a:avLst/>
          </a:prstGeom>
          <a:noFill/>
          <a:ln/>
        </p:spPr>
        <p:txBody>
          <a:bodyPr wrap="square" lIns="0" tIns="0" rIns="0" bIns="0" rtlCol="0" anchor="t"/>
          <a:lstStyle/>
          <a:p>
            <a:pPr indent="0" marL="0">
              <a:buNone/>
            </a:pPr>
            <a:r>
              <a:rPr lang="en-US" sz="1500" dirty="0">
                <a:solidFill>
                  <a:srgbClr val="C9D6EE"/>
                </a:solidFill>
              </a:rPr>
              <a:t>roca o arena</a:t>
            </a:r>
            <a:endParaRPr lang="en-US" sz="1500" dirty="0"/>
          </a:p>
        </p:txBody>
      </p:sp>
      <p:sp>
        <p:nvSpPr>
          <p:cNvPr id="27" name="Text 21"/>
          <p:cNvSpPr txBox="1"/>
          <p:nvPr/>
        </p:nvSpPr>
        <p:spPr>
          <a:xfrm>
            <a:off x="9189720" y="4663440"/>
            <a:ext cx="2103120" cy="320040"/>
          </a:xfrm>
          <a:prstGeom prst="rect">
            <a:avLst/>
          </a:prstGeom>
          <a:noFill/>
          <a:ln/>
        </p:spPr>
        <p:txBody>
          <a:bodyPr wrap="square" lIns="0" tIns="0" rIns="0" bIns="0" rtlCol="0" anchor="ctr"/>
          <a:lstStyle/>
          <a:p>
            <a:pPr indent="0" marL="0">
              <a:buNone/>
            </a:pPr>
            <a:r>
              <a:rPr lang="en-US" sz="1400" b="1" dirty="0">
                <a:solidFill>
                  <a:srgbClr val="F2B441"/>
                </a:solidFill>
              </a:rPr>
              <a:t>Mateo 7:24-27</a:t>
            </a:r>
            <a:endParaRPr lang="en-US" sz="14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F2B441"/>
                </a:solidFill>
                <a:latin typeface="Arial" pitchFamily="34" charset="0"/>
                <a:ea typeface="Arial" pitchFamily="34" charset="-122"/>
                <a:cs typeface="Arial" pitchFamily="34" charset="-120"/>
              </a:rPr>
              <a:t>MATEO 7:24-27</a:t>
            </a:r>
            <a:endParaRPr lang="en-US" sz="1200" dirty="0"/>
          </a:p>
        </p:txBody>
      </p:sp>
      <p:sp>
        <p:nvSpPr>
          <p:cNvPr id="3" name="Text 1"/>
          <p:cNvSpPr txBox="1"/>
          <p:nvPr/>
        </p:nvSpPr>
        <p:spPr>
          <a:xfrm>
            <a:off x="548640" y="1005840"/>
            <a:ext cx="10789920" cy="4846320"/>
          </a:xfrm>
          <a:prstGeom prst="rect">
            <a:avLst/>
          </a:prstGeom>
          <a:noFill/>
          <a:ln/>
        </p:spPr>
        <p:txBody>
          <a:bodyPr wrap="square" lIns="0" tIns="0" rIns="0" bIns="0" rtlCol="0" anchor="t"/>
          <a:lstStyle/>
          <a:p>
            <a:pPr indent="0" marL="0">
              <a:lnSpc>
                <a:spcPct val="110000"/>
              </a:lnSpc>
              <a:buNone/>
            </a:pPr>
            <a:r>
              <a:rPr lang="en-US" sz="1300" b="1" dirty="0">
                <a:solidFill>
                  <a:srgbClr val="F2B441"/>
                </a:solidFill>
                <a:latin typeface="Arial" pitchFamily="34" charset="0"/>
                <a:ea typeface="Arial" pitchFamily="34" charset="-122"/>
                <a:cs typeface="Arial" pitchFamily="34" charset="-120"/>
              </a:rPr>
              <a:t>24 </a:t>
            </a:r>
            <a:pPr indent="0" marL="0">
              <a:lnSpc>
                <a:spcPct val="110000"/>
              </a:lnSpc>
              <a:spcAft>
                <a:spcPts val="800"/>
              </a:spcAft>
              <a:buNone/>
            </a:pPr>
            <a:r>
              <a:rPr lang="en-US" sz="2200" dirty="0">
                <a:solidFill>
                  <a:srgbClr val="FFFFFF"/>
                </a:solidFill>
                <a:latin typeface="Georgia" pitchFamily="34" charset="0"/>
                <a:ea typeface="Georgia" pitchFamily="34" charset="-122"/>
                <a:cs typeface="Georgia" pitchFamily="34" charset="-120"/>
              </a:rPr>
              <a:t>Todo el que presta atención a mis enseñanzas y las pone en práctica es tan sabio como el hombre que edificó su casa sobre una roca bien firme.</a:t>
            </a:r>
            <a:endParaRPr lang="en-US" sz="2200" dirty="0"/>
          </a:p>
          <a:p>
            <a:pPr indent="0" marL="0">
              <a:lnSpc>
                <a:spcPct val="110000"/>
              </a:lnSpc>
              <a:buNone/>
            </a:pPr>
            <a:r>
              <a:rPr lang="en-US" sz="1300" b="1" dirty="0">
                <a:solidFill>
                  <a:srgbClr val="F2B441"/>
                </a:solidFill>
                <a:latin typeface="Arial" pitchFamily="34" charset="0"/>
                <a:ea typeface="Arial" pitchFamily="34" charset="-122"/>
                <a:cs typeface="Arial" pitchFamily="34" charset="-120"/>
              </a:rPr>
              <a:t>25 </a:t>
            </a:r>
            <a:pPr indent="0" marL="0">
              <a:lnSpc>
                <a:spcPct val="110000"/>
              </a:lnSpc>
              <a:spcAft>
                <a:spcPts val="800"/>
              </a:spcAft>
              <a:buNone/>
            </a:pPr>
            <a:r>
              <a:rPr lang="en-US" sz="2200" dirty="0">
                <a:solidFill>
                  <a:srgbClr val="FFFFFF"/>
                </a:solidFill>
                <a:latin typeface="Georgia" pitchFamily="34" charset="0"/>
                <a:ea typeface="Georgia" pitchFamily="34" charset="-122"/>
                <a:cs typeface="Georgia" pitchFamily="34" charset="-120"/>
              </a:rPr>
              <a:t>Cuando llegaron las lluvias, las inundaciones y los huracanes, la casa no se derrumbó porque estaba edificada sobre roca.</a:t>
            </a:r>
            <a:endParaRPr lang="en-US" sz="2200" dirty="0"/>
          </a:p>
          <a:p>
            <a:pPr indent="0" marL="0">
              <a:lnSpc>
                <a:spcPct val="110000"/>
              </a:lnSpc>
              <a:buNone/>
            </a:pPr>
            <a:r>
              <a:rPr lang="en-US" sz="1300" b="1" dirty="0">
                <a:solidFill>
                  <a:srgbClr val="F2B441"/>
                </a:solidFill>
                <a:latin typeface="Arial" pitchFamily="34" charset="0"/>
                <a:ea typeface="Arial" pitchFamily="34" charset="-122"/>
                <a:cs typeface="Arial" pitchFamily="34" charset="-120"/>
              </a:rPr>
              <a:t>26 </a:t>
            </a:r>
            <a:pPr indent="0" marL="0">
              <a:lnSpc>
                <a:spcPct val="110000"/>
              </a:lnSpc>
              <a:spcAft>
                <a:spcPts val="800"/>
              </a:spcAft>
              <a:buNone/>
            </a:pPr>
            <a:r>
              <a:rPr lang="en-US" sz="2200" dirty="0">
                <a:solidFill>
                  <a:srgbClr val="FFFFFF"/>
                </a:solidFill>
                <a:latin typeface="Georgia" pitchFamily="34" charset="0"/>
                <a:ea typeface="Georgia" pitchFamily="34" charset="-122"/>
                <a:cs typeface="Georgia" pitchFamily="34" charset="-120"/>
              </a:rPr>
              <a:t>Pero el que oye mis enseñanzas y no las pone en práctica, es como el tonto que edificó su casa sobre la arena.</a:t>
            </a:r>
            <a:endParaRPr lang="en-US" sz="2200" dirty="0"/>
          </a:p>
          <a:p>
            <a:pPr indent="0" marL="0">
              <a:lnSpc>
                <a:spcPct val="110000"/>
              </a:lnSpc>
              <a:buNone/>
            </a:pPr>
            <a:r>
              <a:rPr lang="en-US" sz="1300" b="1" dirty="0">
                <a:solidFill>
                  <a:srgbClr val="F2B441"/>
                </a:solidFill>
                <a:latin typeface="Arial" pitchFamily="34" charset="0"/>
                <a:ea typeface="Arial" pitchFamily="34" charset="-122"/>
                <a:cs typeface="Arial" pitchFamily="34" charset="-120"/>
              </a:rPr>
              <a:t>27 </a:t>
            </a:r>
            <a:pPr indent="0" marL="0">
              <a:lnSpc>
                <a:spcPct val="110000"/>
              </a:lnSpc>
              <a:spcAft>
                <a:spcPts val="800"/>
              </a:spcAft>
              <a:buNone/>
            </a:pPr>
            <a:r>
              <a:rPr lang="en-US" sz="2200" dirty="0">
                <a:solidFill>
                  <a:srgbClr val="FFFFFF"/>
                </a:solidFill>
                <a:latin typeface="Georgia" pitchFamily="34" charset="0"/>
                <a:ea typeface="Georgia" pitchFamily="34" charset="-122"/>
                <a:cs typeface="Georgia" pitchFamily="34" charset="-120"/>
              </a:rPr>
              <a:t>Cuando llegaron las lluvias, las inundaciones y los fuertes vientos, la casa se derrumbó y su ruina fue irreparable.</a:t>
            </a:r>
            <a:endParaRPr lang="en-US" sz="2200" dirty="0"/>
          </a:p>
        </p:txBody>
      </p:sp>
      <p:sp>
        <p:nvSpPr>
          <p:cNvPr id="4" name="Text 2"/>
          <p:cNvSpPr txBox="1"/>
          <p:nvPr/>
        </p:nvSpPr>
        <p:spPr>
          <a:xfrm>
            <a:off x="548640" y="5897880"/>
            <a:ext cx="5486400" cy="274320"/>
          </a:xfrm>
          <a:prstGeom prst="rect">
            <a:avLst/>
          </a:prstGeom>
          <a:noFill/>
          <a:ln/>
        </p:spPr>
        <p:txBody>
          <a:bodyPr wrap="square" lIns="0" tIns="0" rIns="0" bIns="0" rtlCol="0" anchor="ctr"/>
          <a:lstStyle/>
          <a:p>
            <a:pPr indent="0" marL="0">
              <a:buNone/>
            </a:pPr>
            <a:r>
              <a:rPr lang="en-US" sz="1100" i="1" dirty="0">
                <a:solidFill>
                  <a:srgbClr val="C9D6EE"/>
                </a:solidFill>
              </a:rPr>
              <a:t>Open Nueva Biblia Viva</a:t>
            </a:r>
            <a:endParaRPr lang="en-US" sz="11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C9D6EE"/>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F2B441"/>
                </a:solidFill>
                <a:latin typeface="Arial" pitchFamily="34" charset="0"/>
                <a:ea typeface="Arial" pitchFamily="34" charset="-122"/>
                <a:cs typeface="Arial" pitchFamily="34" charset="-120"/>
              </a:rPr>
              <a:t>LA GRAN IDEA</a:t>
            </a:r>
            <a:endParaRPr lang="en-US" sz="1200" dirty="0"/>
          </a:p>
        </p:txBody>
      </p:sp>
      <p:sp>
        <p:nvSpPr>
          <p:cNvPr id="3" name="Text 1"/>
          <p:cNvSpPr txBox="1"/>
          <p:nvPr/>
        </p:nvSpPr>
        <p:spPr>
          <a:xfrm>
            <a:off x="457200" y="1097280"/>
            <a:ext cx="1371600" cy="1371600"/>
          </a:xfrm>
          <a:prstGeom prst="rect">
            <a:avLst/>
          </a:prstGeom>
          <a:noFill/>
          <a:ln/>
        </p:spPr>
        <p:txBody>
          <a:bodyPr wrap="square" lIns="0" tIns="0" rIns="0" bIns="0" rtlCol="0" anchor="ctr"/>
          <a:lstStyle/>
          <a:p>
            <a:pPr indent="0" marL="0">
              <a:buNone/>
            </a:pPr>
            <a:r>
              <a:rPr lang="en-US" sz="12000" dirty="0">
                <a:solidFill>
                  <a:srgbClr val="F2B441"/>
                </a:solidFill>
                <a:latin typeface="Georgia" pitchFamily="34" charset="0"/>
                <a:ea typeface="Georgia" pitchFamily="34" charset="-122"/>
                <a:cs typeface="Georgia" pitchFamily="34" charset="-120"/>
              </a:rPr>
              <a:t>“</a:t>
            </a:r>
            <a:endParaRPr lang="en-US" sz="12000" dirty="0"/>
          </a:p>
        </p:txBody>
      </p:sp>
      <p:sp>
        <p:nvSpPr>
          <p:cNvPr id="4" name="Text 2"/>
          <p:cNvSpPr txBox="1"/>
          <p:nvPr/>
        </p:nvSpPr>
        <p:spPr>
          <a:xfrm>
            <a:off x="1463040" y="1645920"/>
            <a:ext cx="9692640" cy="3474720"/>
          </a:xfrm>
          <a:prstGeom prst="rect">
            <a:avLst/>
          </a:prstGeom>
          <a:noFill/>
          <a:ln/>
        </p:spPr>
        <p:txBody>
          <a:bodyPr wrap="square" lIns="0" tIns="0" rIns="0" bIns="0" rtlCol="0" anchor="t"/>
          <a:lstStyle/>
          <a:p>
            <a:pPr indent="0" marL="0">
              <a:buNone/>
            </a:pPr>
            <a:r>
              <a:rPr lang="en-US" sz="4000" b="1" dirty="0">
                <a:solidFill>
                  <a:srgbClr val="FFFFFF"/>
                </a:solidFill>
              </a:rPr>
              <a:t>Lo que sostiene tu vida y tu negocio en la tormenta no es lo que oíste, sino lo que pusiste en práctica.</a:t>
            </a:r>
            <a:endParaRPr lang="en-US" sz="40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C9D6EE"/>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502920"/>
            <a:ext cx="822960" cy="822960"/>
          </a:xfrm>
          <a:prstGeom prst="ellipse">
            <a:avLst/>
          </a:prstGeom>
          <a:solidFill>
            <a:srgbClr val="F2B441"/>
          </a:solidFill>
          <a:ln w="12700">
            <a:solidFill>
              <a:srgbClr val="F2B441"/>
            </a:solidFill>
            <a:prstDash val="solid"/>
          </a:ln>
        </p:spPr>
      </p:sp>
      <p:sp>
        <p:nvSpPr>
          <p:cNvPr id="3" name="Text 1"/>
          <p:cNvSpPr txBox="1"/>
          <p:nvPr/>
        </p:nvSpPr>
        <p:spPr>
          <a:xfrm>
            <a:off x="548640" y="502920"/>
            <a:ext cx="822960" cy="822960"/>
          </a:xfrm>
          <a:prstGeom prst="rect">
            <a:avLst/>
          </a:prstGeom>
          <a:noFill/>
          <a:ln/>
        </p:spPr>
        <p:txBody>
          <a:bodyPr wrap="square" lIns="0" tIns="0" rIns="0" bIns="0" rtlCol="0" anchor="ctr"/>
          <a:lstStyle/>
          <a:p>
            <a:pPr algn="ctr" indent="0" marL="0">
              <a:buNone/>
            </a:pPr>
            <a:r>
              <a:rPr lang="en-US" sz="3400" b="1" dirty="0">
                <a:solidFill>
                  <a:srgbClr val="1B2F6A"/>
                </a:solidFill>
              </a:rPr>
              <a:t>1</a:t>
            </a:r>
            <a:endParaRPr lang="en-US" sz="3400" dirty="0"/>
          </a:p>
        </p:txBody>
      </p:sp>
      <p:sp>
        <p:nvSpPr>
          <p:cNvPr id="4" name="Text 2"/>
          <p:cNvSpPr txBox="1"/>
          <p:nvPr/>
        </p:nvSpPr>
        <p:spPr>
          <a:xfrm>
            <a:off x="1600200" y="411480"/>
            <a:ext cx="9875520" cy="914400"/>
          </a:xfrm>
          <a:prstGeom prst="rect">
            <a:avLst/>
          </a:prstGeom>
          <a:noFill/>
          <a:ln/>
        </p:spPr>
        <p:txBody>
          <a:bodyPr wrap="square" lIns="0" tIns="0" rIns="0" bIns="0" rtlCol="0" anchor="ctr"/>
          <a:lstStyle/>
          <a:p>
            <a:pPr indent="0" marL="0">
              <a:buNone/>
            </a:pPr>
            <a:r>
              <a:rPr lang="en-US" sz="4000" b="1" dirty="0">
                <a:solidFill>
                  <a:srgbClr val="14213D"/>
                </a:solidFill>
              </a:rPr>
              <a:t>Los dos oyen</a:t>
            </a:r>
            <a:endParaRPr lang="en-US" sz="4000" dirty="0"/>
          </a:p>
        </p:txBody>
      </p:sp>
      <p:sp>
        <p:nvSpPr>
          <p:cNvPr id="5" name="Text 3"/>
          <p:cNvSpPr txBox="1"/>
          <p:nvPr/>
        </p:nvSpPr>
        <p:spPr>
          <a:xfrm>
            <a:off x="1600200" y="1325880"/>
            <a:ext cx="9144000" cy="365760"/>
          </a:xfrm>
          <a:prstGeom prst="rect">
            <a:avLst/>
          </a:prstGeom>
          <a:noFill/>
          <a:ln/>
        </p:spPr>
        <p:txBody>
          <a:bodyPr wrap="square" lIns="0" tIns="0" rIns="0" bIns="0" rtlCol="0" anchor="ctr"/>
          <a:lstStyle/>
          <a:p>
            <a:pPr indent="0" marL="0">
              <a:buNone/>
            </a:pPr>
            <a:r>
              <a:rPr lang="en-US" sz="1600" dirty="0">
                <a:solidFill>
                  <a:srgbClr val="4A5872"/>
                </a:solidFill>
              </a:rPr>
              <a:t>Mateo 7:24a · 26a</a:t>
            </a:r>
            <a:endParaRPr lang="en-US" sz="1600" dirty="0"/>
          </a:p>
        </p:txBody>
      </p:sp>
      <p:sp>
        <p:nvSpPr>
          <p:cNvPr id="6" name="Text 4"/>
          <p:cNvSpPr txBox="1"/>
          <p:nvPr/>
        </p:nvSpPr>
        <p:spPr>
          <a:xfrm>
            <a:off x="548640" y="2103120"/>
            <a:ext cx="5669280" cy="1828800"/>
          </a:xfrm>
          <a:prstGeom prst="rect">
            <a:avLst/>
          </a:prstGeom>
          <a:noFill/>
          <a:ln/>
        </p:spPr>
        <p:txBody>
          <a:bodyPr wrap="square" lIns="0" tIns="0" rIns="0" bIns="0" rtlCol="0" anchor="t"/>
          <a:lstStyle/>
          <a:p>
            <a:pPr indent="0" marL="0">
              <a:spcAft>
                <a:spcPts val="800"/>
              </a:spcAft>
              <a:buNone/>
            </a:pPr>
            <a:r>
              <a:rPr lang="en-US" sz="2100" i="1" dirty="0">
                <a:solidFill>
                  <a:srgbClr val="253E86"/>
                </a:solidFill>
                <a:latin typeface="Georgia" pitchFamily="34" charset="0"/>
                <a:ea typeface="Georgia" pitchFamily="34" charset="-122"/>
                <a:cs typeface="Georgia" pitchFamily="34" charset="-120"/>
              </a:rPr>
              <a:t>«Todo el que presta atención a mis enseñanzas…»</a:t>
            </a:r>
            <a:endParaRPr lang="en-US" sz="2100" dirty="0"/>
          </a:p>
          <a:p>
            <a:pPr indent="0" marL="0">
              <a:spcAft>
                <a:spcPts val="800"/>
              </a:spcAft>
              <a:buNone/>
            </a:pPr>
            <a:r>
              <a:rPr lang="en-US" sz="2100" i="1" dirty="0">
                <a:solidFill>
                  <a:srgbClr val="253E86"/>
                </a:solidFill>
                <a:latin typeface="Georgia" pitchFamily="34" charset="0"/>
                <a:ea typeface="Georgia" pitchFamily="34" charset="-122"/>
                <a:cs typeface="Georgia" pitchFamily="34" charset="-120"/>
              </a:rPr>
              <a:t>«Pero el que oye mis enseñanzas…»</a:t>
            </a:r>
            <a:endParaRPr lang="en-US" sz="2100" dirty="0"/>
          </a:p>
        </p:txBody>
      </p:sp>
      <p:sp>
        <p:nvSpPr>
          <p:cNvPr id="7" name="Text 5"/>
          <p:cNvSpPr txBox="1"/>
          <p:nvPr/>
        </p:nvSpPr>
        <p:spPr>
          <a:xfrm>
            <a:off x="548640" y="4069080"/>
            <a:ext cx="5669280" cy="1188720"/>
          </a:xfrm>
          <a:prstGeom prst="rect">
            <a:avLst/>
          </a:prstGeom>
          <a:noFill/>
          <a:ln/>
        </p:spPr>
        <p:txBody>
          <a:bodyPr wrap="square" lIns="0" tIns="0" rIns="0" bIns="0" rtlCol="0" anchor="t"/>
          <a:lstStyle/>
          <a:p>
            <a:pPr indent="0" marL="0">
              <a:buNone/>
            </a:pPr>
            <a:r>
              <a:rPr lang="en-US" sz="1900" dirty="0">
                <a:solidFill>
                  <a:srgbClr val="14213D"/>
                </a:solidFill>
              </a:rPr>
              <a:t>Los dos estaban en el mismo lugar, escuchando el mismo sermón.</a:t>
            </a:r>
            <a:endParaRPr lang="en-US" sz="1900" dirty="0"/>
          </a:p>
        </p:txBody>
      </p:sp>
      <p:sp>
        <p:nvSpPr>
          <p:cNvPr id="8" name="Shape 6"/>
          <p:cNvSpPr/>
          <p:nvPr/>
        </p:nvSpPr>
        <p:spPr>
          <a:xfrm>
            <a:off x="6766560" y="2103120"/>
            <a:ext cx="4846320" cy="3383280"/>
          </a:xfrm>
          <a:prstGeom prst="roundRect">
            <a:avLst>
              <a:gd name="adj" fmla="val 4054"/>
            </a:avLst>
          </a:prstGeom>
          <a:solidFill>
            <a:srgbClr val="1B2F6A"/>
          </a:solidFill>
          <a:ln w="12700">
            <a:solidFill>
              <a:srgbClr val="1B2F6A"/>
            </a:solidFill>
            <a:prstDash val="solid"/>
          </a:ln>
        </p:spPr>
      </p:sp>
      <p:sp>
        <p:nvSpPr>
          <p:cNvPr id="9" name="Shape 7"/>
          <p:cNvSpPr/>
          <p:nvPr/>
        </p:nvSpPr>
        <p:spPr>
          <a:xfrm>
            <a:off x="7132320" y="2468880"/>
            <a:ext cx="822960" cy="822960"/>
          </a:xfrm>
          <a:prstGeom prst="ellipse">
            <a:avLst/>
          </a:prstGeom>
          <a:solidFill>
            <a:srgbClr val="F2B441"/>
          </a:solidFill>
          <a:ln w="12700">
            <a:solidFill>
              <a:srgbClr val="F2B441"/>
            </a:solidFill>
            <a:prstDash val="solid"/>
          </a:ln>
        </p:spPr>
      </p:sp>
      <p:pic>
        <p:nvPicPr>
          <p:cNvPr id="10" name="Image 0" descr="preencoded.png">    </p:cNvPr>
          <p:cNvPicPr>
            <a:picLocks noChangeAspect="1"/>
          </p:cNvPicPr>
          <p:nvPr/>
        </p:nvPicPr>
        <p:blipFill>
          <a:blip r:embed="rId1"/>
          <a:stretch>
            <a:fillRect/>
          </a:stretch>
        </p:blipFill>
        <p:spPr>
          <a:xfrm>
            <a:off x="7329830" y="2666390"/>
            <a:ext cx="427939" cy="427939"/>
          </a:xfrm>
          <a:prstGeom prst="rect">
            <a:avLst/>
          </a:prstGeom>
        </p:spPr>
      </p:pic>
      <p:sp>
        <p:nvSpPr>
          <p:cNvPr id="11" name="Text 8"/>
          <p:cNvSpPr txBox="1"/>
          <p:nvPr/>
        </p:nvSpPr>
        <p:spPr>
          <a:xfrm>
            <a:off x="7132320" y="3474720"/>
            <a:ext cx="4206240" cy="1828800"/>
          </a:xfrm>
          <a:prstGeom prst="rect">
            <a:avLst/>
          </a:prstGeom>
          <a:noFill/>
          <a:ln/>
        </p:spPr>
        <p:txBody>
          <a:bodyPr wrap="square" lIns="0" tIns="0" rIns="0" bIns="0" rtlCol="0" anchor="t"/>
          <a:lstStyle/>
          <a:p>
            <a:pPr indent="0" marL="0">
              <a:buNone/>
            </a:pPr>
            <a:r>
              <a:rPr lang="en-US" sz="2600" b="1" dirty="0">
                <a:solidFill>
                  <a:srgbClr val="FFFFFF"/>
                </a:solidFill>
              </a:rPr>
              <a:t>La brecha casi nunca está en el saber, sino en el hacer.</a:t>
            </a:r>
            <a:endParaRPr lang="en-US" sz="26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071055" y="0"/>
            <a:ext cx="5120640" cy="6858000"/>
          </a:xfrm>
          <a:prstGeom prst="rect">
            <a:avLst/>
          </a:prstGeom>
        </p:spPr>
      </p:pic>
      <p:sp>
        <p:nvSpPr>
          <p:cNvPr id="3" name="Shape 0"/>
          <p:cNvSpPr/>
          <p:nvPr/>
        </p:nvSpPr>
        <p:spPr>
          <a:xfrm>
            <a:off x="548640" y="502920"/>
            <a:ext cx="822960" cy="822960"/>
          </a:xfrm>
          <a:prstGeom prst="ellipse">
            <a:avLst/>
          </a:prstGeom>
          <a:solidFill>
            <a:srgbClr val="F2B441"/>
          </a:solidFill>
          <a:ln w="12700">
            <a:solidFill>
              <a:srgbClr val="F2B441"/>
            </a:solidFill>
            <a:prstDash val="solid"/>
          </a:ln>
        </p:spPr>
      </p:sp>
      <p:sp>
        <p:nvSpPr>
          <p:cNvPr id="4" name="Text 1"/>
          <p:cNvSpPr txBox="1"/>
          <p:nvPr/>
        </p:nvSpPr>
        <p:spPr>
          <a:xfrm>
            <a:off x="548640" y="502920"/>
            <a:ext cx="822960" cy="822960"/>
          </a:xfrm>
          <a:prstGeom prst="rect">
            <a:avLst/>
          </a:prstGeom>
          <a:noFill/>
          <a:ln/>
        </p:spPr>
        <p:txBody>
          <a:bodyPr wrap="square" lIns="0" tIns="0" rIns="0" bIns="0" rtlCol="0" anchor="ctr"/>
          <a:lstStyle/>
          <a:p>
            <a:pPr algn="ctr" indent="0" marL="0">
              <a:buNone/>
            </a:pPr>
            <a:r>
              <a:rPr lang="en-US" sz="3400" b="1" dirty="0">
                <a:solidFill>
                  <a:srgbClr val="1B2F6A"/>
                </a:solidFill>
              </a:rPr>
              <a:t>2</a:t>
            </a:r>
            <a:endParaRPr lang="en-US" sz="3400" dirty="0"/>
          </a:p>
        </p:txBody>
      </p:sp>
      <p:sp>
        <p:nvSpPr>
          <p:cNvPr id="5" name="Text 2"/>
          <p:cNvSpPr txBox="1"/>
          <p:nvPr/>
        </p:nvSpPr>
        <p:spPr>
          <a:xfrm>
            <a:off x="1600200" y="320040"/>
            <a:ext cx="5120640" cy="1097280"/>
          </a:xfrm>
          <a:prstGeom prst="rect">
            <a:avLst/>
          </a:prstGeom>
          <a:noFill/>
          <a:ln/>
        </p:spPr>
        <p:txBody>
          <a:bodyPr wrap="square" lIns="0" tIns="0" rIns="0" bIns="0" rtlCol="0" anchor="ctr"/>
          <a:lstStyle/>
          <a:p>
            <a:pPr indent="0" marL="0">
              <a:buNone/>
            </a:pPr>
            <a:r>
              <a:rPr lang="en-US" sz="3200" b="1" dirty="0">
                <a:solidFill>
                  <a:srgbClr val="14213D"/>
                </a:solidFill>
              </a:rPr>
              <a:t>Las dos casas se ven iguales</a:t>
            </a:r>
            <a:endParaRPr lang="en-US" sz="3200" dirty="0"/>
          </a:p>
        </p:txBody>
      </p:sp>
      <p:sp>
        <p:nvSpPr>
          <p:cNvPr id="6" name="Text 3"/>
          <p:cNvSpPr txBox="1"/>
          <p:nvPr/>
        </p:nvSpPr>
        <p:spPr>
          <a:xfrm>
            <a:off x="1600200" y="1508760"/>
            <a:ext cx="5029200" cy="365760"/>
          </a:xfrm>
          <a:prstGeom prst="rect">
            <a:avLst/>
          </a:prstGeom>
          <a:noFill/>
          <a:ln/>
        </p:spPr>
        <p:txBody>
          <a:bodyPr wrap="square" lIns="0" tIns="0" rIns="0" bIns="0" rtlCol="0" anchor="ctr"/>
          <a:lstStyle/>
          <a:p>
            <a:pPr indent="0" marL="0">
              <a:buNone/>
            </a:pPr>
            <a:r>
              <a:rPr lang="en-US" sz="1600" dirty="0">
                <a:solidFill>
                  <a:srgbClr val="4A5872"/>
                </a:solidFill>
              </a:rPr>
              <a:t>Mateo 7:24b, 26b · Lucas 6:48</a:t>
            </a:r>
            <a:endParaRPr lang="en-US" sz="1600" dirty="0"/>
          </a:p>
        </p:txBody>
      </p:sp>
      <p:sp>
        <p:nvSpPr>
          <p:cNvPr id="7" name="Text 4"/>
          <p:cNvSpPr txBox="1"/>
          <p:nvPr/>
        </p:nvSpPr>
        <p:spPr>
          <a:xfrm>
            <a:off x="548640" y="2194560"/>
            <a:ext cx="6035040" cy="868680"/>
          </a:xfrm>
          <a:prstGeom prst="rect">
            <a:avLst/>
          </a:prstGeom>
          <a:noFill/>
          <a:ln/>
        </p:spPr>
        <p:txBody>
          <a:bodyPr wrap="square" lIns="0" tIns="0" rIns="0" bIns="0" rtlCol="0" anchor="t"/>
          <a:lstStyle/>
          <a:p>
            <a:pPr indent="0" marL="0">
              <a:buNone/>
            </a:pPr>
            <a:r>
              <a:rPr lang="en-US" sz="2200" b="1" dirty="0">
                <a:solidFill>
                  <a:srgbClr val="253E86"/>
                </a:solidFill>
              </a:rPr>
              <a:t>El cimiento no se ve, pero lo decide todo.</a:t>
            </a:r>
            <a:endParaRPr lang="en-US" sz="2200" dirty="0"/>
          </a:p>
        </p:txBody>
      </p:sp>
      <p:sp>
        <p:nvSpPr>
          <p:cNvPr id="8" name="Shape 5"/>
          <p:cNvSpPr/>
          <p:nvPr/>
        </p:nvSpPr>
        <p:spPr>
          <a:xfrm>
            <a:off x="548640" y="3200400"/>
            <a:ext cx="6035040" cy="2194560"/>
          </a:xfrm>
          <a:prstGeom prst="roundRect">
            <a:avLst>
              <a:gd name="adj" fmla="val 5000"/>
            </a:avLst>
          </a:prstGeom>
          <a:solidFill>
            <a:srgbClr val="EAF3FA"/>
          </a:solidFill>
          <a:ln w="12700">
            <a:solidFill>
              <a:srgbClr val="EAF3FA"/>
            </a:solidFill>
            <a:prstDash val="solid"/>
          </a:ln>
        </p:spPr>
      </p:sp>
      <p:sp>
        <p:nvSpPr>
          <p:cNvPr id="9" name="Text 6"/>
          <p:cNvSpPr txBox="1"/>
          <p:nvPr/>
        </p:nvSpPr>
        <p:spPr>
          <a:xfrm>
            <a:off x="868680" y="3429000"/>
            <a:ext cx="5486400" cy="1280160"/>
          </a:xfrm>
          <a:prstGeom prst="rect">
            <a:avLst/>
          </a:prstGeom>
          <a:noFill/>
          <a:ln/>
        </p:spPr>
        <p:txBody>
          <a:bodyPr wrap="square" lIns="0" tIns="0" rIns="0" bIns="0" rtlCol="0" anchor="t"/>
          <a:lstStyle/>
          <a:p>
            <a:pPr indent="0" marL="0">
              <a:buNone/>
            </a:pPr>
            <a:r>
              <a:rPr lang="en-US" sz="2300" i="1" dirty="0">
                <a:solidFill>
                  <a:srgbClr val="14213D"/>
                </a:solidFill>
                <a:latin typeface="Georgia" pitchFamily="34" charset="0"/>
                <a:ea typeface="Georgia" pitchFamily="34" charset="-122"/>
                <a:cs typeface="Georgia" pitchFamily="34" charset="-120"/>
              </a:rPr>
              <a:t>«…cavó y ahondó, y puso el fundamento sobre la peña»</a:t>
            </a:r>
            <a:endParaRPr lang="en-US" sz="2300" dirty="0"/>
          </a:p>
        </p:txBody>
      </p:sp>
      <p:sp>
        <p:nvSpPr>
          <p:cNvPr id="10" name="Text 7"/>
          <p:cNvSpPr txBox="1"/>
          <p:nvPr/>
        </p:nvSpPr>
        <p:spPr>
          <a:xfrm>
            <a:off x="868680" y="4800600"/>
            <a:ext cx="5486400" cy="365760"/>
          </a:xfrm>
          <a:prstGeom prst="rect">
            <a:avLst/>
          </a:prstGeom>
          <a:noFill/>
          <a:ln/>
        </p:spPr>
        <p:txBody>
          <a:bodyPr wrap="square" lIns="0" tIns="0" rIns="0" bIns="0" rtlCol="0" anchor="ctr"/>
          <a:lstStyle/>
          <a:p>
            <a:pPr indent="0" marL="0">
              <a:buNone/>
            </a:pPr>
            <a:r>
              <a:rPr lang="en-US" sz="1400" b="1" dirty="0">
                <a:solidFill>
                  <a:srgbClr val="253E86"/>
                </a:solidFill>
              </a:rPr>
              <a:t>Lucas 6:48 · RV1909</a:t>
            </a:r>
            <a:endParaRPr lang="en-US" sz="14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253E86"/>
                </a:solidFill>
                <a:latin typeface="Arial" pitchFamily="34" charset="0"/>
                <a:ea typeface="Arial" pitchFamily="34" charset="-122"/>
                <a:cs typeface="Arial" pitchFamily="34" charset="-120"/>
              </a:rPr>
              <a:t>CON BUEN TIEMPO SE VEN IGUALES</a:t>
            </a:r>
            <a:endParaRPr lang="en-US" sz="1200" dirty="0"/>
          </a:p>
        </p:txBody>
      </p:sp>
      <p:sp>
        <p:nvSpPr>
          <p:cNvPr id="3" name="Text 1"/>
          <p:cNvSpPr txBox="1"/>
          <p:nvPr/>
        </p:nvSpPr>
        <p:spPr>
          <a:xfrm>
            <a:off x="548640" y="822960"/>
            <a:ext cx="10972800" cy="914400"/>
          </a:xfrm>
          <a:prstGeom prst="rect">
            <a:avLst/>
          </a:prstGeom>
          <a:noFill/>
          <a:ln/>
        </p:spPr>
        <p:txBody>
          <a:bodyPr wrap="square" lIns="0" tIns="0" rIns="0" bIns="0" rtlCol="0" anchor="t"/>
          <a:lstStyle/>
          <a:p>
            <a:pPr indent="0" marL="0">
              <a:buNone/>
            </a:pPr>
            <a:r>
              <a:rPr lang="en-US" sz="3800" b="1" dirty="0">
                <a:solidFill>
                  <a:srgbClr val="14213D"/>
                </a:solidFill>
                <a:latin typeface="Arial" pitchFamily="34" charset="0"/>
                <a:ea typeface="Arial" pitchFamily="34" charset="-122"/>
                <a:cs typeface="Arial" pitchFamily="34" charset="-120"/>
              </a:rPr>
              <a:t>¿Roca o arena?</a:t>
            </a:r>
            <a:endParaRPr lang="en-US" sz="3800" dirty="0"/>
          </a:p>
        </p:txBody>
      </p:sp>
      <p:sp>
        <p:nvSpPr>
          <p:cNvPr id="4" name="Shape 2"/>
          <p:cNvSpPr/>
          <p:nvPr/>
        </p:nvSpPr>
        <p:spPr>
          <a:xfrm>
            <a:off x="548640" y="2011680"/>
            <a:ext cx="5349240" cy="3657600"/>
          </a:xfrm>
          <a:prstGeom prst="roundRect">
            <a:avLst>
              <a:gd name="adj" fmla="val 3750"/>
            </a:avLst>
          </a:prstGeom>
          <a:solidFill>
            <a:srgbClr val="EAF3FA"/>
          </a:solidFill>
          <a:ln w="12700">
            <a:solidFill>
              <a:srgbClr val="EAF3FA"/>
            </a:solidFill>
            <a:prstDash val="solid"/>
          </a:ln>
        </p:spPr>
      </p:sp>
      <p:sp>
        <p:nvSpPr>
          <p:cNvPr id="5" name="Shape 3"/>
          <p:cNvSpPr/>
          <p:nvPr/>
        </p:nvSpPr>
        <p:spPr>
          <a:xfrm>
            <a:off x="914400" y="2331720"/>
            <a:ext cx="731520" cy="731520"/>
          </a:xfrm>
          <a:prstGeom prst="ellipse">
            <a:avLst/>
          </a:prstGeom>
          <a:solidFill>
            <a:srgbClr val="1B2F6A"/>
          </a:solidFill>
          <a:ln w="12700">
            <a:solidFill>
              <a:srgbClr val="1B2F6A"/>
            </a:solidFill>
            <a:prstDash val="solid"/>
          </a:ln>
        </p:spPr>
      </p:sp>
      <p:pic>
        <p:nvPicPr>
          <p:cNvPr id="6" name="Image 0" descr="preencoded.png">    </p:cNvPr>
          <p:cNvPicPr>
            <a:picLocks noChangeAspect="1"/>
          </p:cNvPicPr>
          <p:nvPr/>
        </p:nvPicPr>
        <p:blipFill>
          <a:blip r:embed="rId1"/>
          <a:stretch>
            <a:fillRect/>
          </a:stretch>
        </p:blipFill>
        <p:spPr>
          <a:xfrm>
            <a:off x="1089965" y="2507285"/>
            <a:ext cx="380390" cy="380390"/>
          </a:xfrm>
          <a:prstGeom prst="rect">
            <a:avLst/>
          </a:prstGeom>
        </p:spPr>
      </p:pic>
      <p:sp>
        <p:nvSpPr>
          <p:cNvPr id="7" name="Text 4"/>
          <p:cNvSpPr txBox="1"/>
          <p:nvPr/>
        </p:nvSpPr>
        <p:spPr>
          <a:xfrm>
            <a:off x="1828800" y="2331720"/>
            <a:ext cx="3840480" cy="731520"/>
          </a:xfrm>
          <a:prstGeom prst="rect">
            <a:avLst/>
          </a:prstGeom>
          <a:noFill/>
          <a:ln/>
        </p:spPr>
        <p:txBody>
          <a:bodyPr wrap="square" lIns="0" tIns="0" rIns="0" bIns="0" rtlCol="0" anchor="ctr"/>
          <a:lstStyle/>
          <a:p>
            <a:pPr indent="0" marL="0">
              <a:buNone/>
            </a:pPr>
            <a:r>
              <a:rPr lang="en-US" sz="2200" b="1" dirty="0">
                <a:solidFill>
                  <a:srgbClr val="14213D"/>
                </a:solidFill>
              </a:rPr>
              <a:t>Arena: el atajo</a:t>
            </a:r>
            <a:endParaRPr lang="en-US" sz="2200" dirty="0"/>
          </a:p>
        </p:txBody>
      </p:sp>
      <p:sp>
        <p:nvSpPr>
          <p:cNvPr id="8" name="Text 5"/>
          <p:cNvSpPr txBox="1"/>
          <p:nvPr/>
        </p:nvSpPr>
        <p:spPr>
          <a:xfrm>
            <a:off x="960120" y="3291840"/>
            <a:ext cx="4663440" cy="219456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14213D"/>
                </a:solidFill>
              </a:rPr>
              <a:t>Facturas y números maquillados</a:t>
            </a:r>
            <a:endParaRPr lang="en-US" sz="1700" dirty="0"/>
          </a:p>
          <a:p>
            <a:pPr marL="342900" indent="-342900">
              <a:spcAft>
                <a:spcPts val="800"/>
              </a:spcAft>
              <a:buSzPct val="100000"/>
              <a:buChar char="•"/>
            </a:pPr>
            <a:r>
              <a:rPr lang="en-US" sz="1700" dirty="0">
                <a:solidFill>
                  <a:srgbClr val="14213D"/>
                </a:solidFill>
              </a:rPr>
              <a:t>Promesas que no se cumplen</a:t>
            </a:r>
            <a:endParaRPr lang="en-US" sz="1700" dirty="0"/>
          </a:p>
          <a:p>
            <a:pPr marL="342900" indent="-342900">
              <a:spcAft>
                <a:spcPts val="800"/>
              </a:spcAft>
              <a:buSzPct val="100000"/>
              <a:buChar char="•"/>
            </a:pPr>
            <a:r>
              <a:rPr lang="en-US" sz="1700" dirty="0">
                <a:solidFill>
                  <a:srgbClr val="14213D"/>
                </a:solidFill>
              </a:rPr>
              <a:t>Proveedores que cobran tarde</a:t>
            </a:r>
            <a:endParaRPr lang="en-US" sz="1700" dirty="0"/>
          </a:p>
          <a:p>
            <a:pPr marL="342900" indent="-342900">
              <a:spcAft>
                <a:spcPts val="800"/>
              </a:spcAft>
              <a:buSzPct val="100000"/>
              <a:buChar char="•"/>
            </a:pPr>
            <a:r>
              <a:rPr lang="en-US" sz="1700" dirty="0">
                <a:solidFill>
                  <a:srgbClr val="14213D"/>
                </a:solidFill>
              </a:rPr>
              <a:t>Gente tratada como recurso</a:t>
            </a:r>
            <a:endParaRPr lang="en-US" sz="1700" dirty="0"/>
          </a:p>
        </p:txBody>
      </p:sp>
      <p:sp>
        <p:nvSpPr>
          <p:cNvPr id="9" name="Shape 6"/>
          <p:cNvSpPr/>
          <p:nvPr/>
        </p:nvSpPr>
        <p:spPr>
          <a:xfrm>
            <a:off x="6309360" y="2011680"/>
            <a:ext cx="5349240" cy="3657600"/>
          </a:xfrm>
          <a:prstGeom prst="roundRect">
            <a:avLst>
              <a:gd name="adj" fmla="val 3750"/>
            </a:avLst>
          </a:prstGeom>
          <a:solidFill>
            <a:srgbClr val="1B2F6A"/>
          </a:solidFill>
          <a:ln w="12700">
            <a:solidFill>
              <a:srgbClr val="1B2F6A"/>
            </a:solidFill>
            <a:prstDash val="solid"/>
          </a:ln>
        </p:spPr>
      </p:sp>
      <p:sp>
        <p:nvSpPr>
          <p:cNvPr id="10" name="Shape 7"/>
          <p:cNvSpPr/>
          <p:nvPr/>
        </p:nvSpPr>
        <p:spPr>
          <a:xfrm>
            <a:off x="6675120" y="2331720"/>
            <a:ext cx="731520" cy="731520"/>
          </a:xfrm>
          <a:prstGeom prst="ellipse">
            <a:avLst/>
          </a:prstGeom>
          <a:solidFill>
            <a:srgbClr val="F2B441"/>
          </a:solidFill>
          <a:ln w="12700">
            <a:solidFill>
              <a:srgbClr val="F2B441"/>
            </a:solidFill>
            <a:prstDash val="solid"/>
          </a:ln>
        </p:spPr>
      </p:sp>
      <p:pic>
        <p:nvPicPr>
          <p:cNvPr id="11" name="Image 1" descr="preencoded.png">    </p:cNvPr>
          <p:cNvPicPr>
            <a:picLocks noChangeAspect="1"/>
          </p:cNvPicPr>
          <p:nvPr/>
        </p:nvPicPr>
        <p:blipFill>
          <a:blip r:embed="rId2"/>
          <a:stretch>
            <a:fillRect/>
          </a:stretch>
        </p:blipFill>
        <p:spPr>
          <a:xfrm>
            <a:off x="6850685" y="2507285"/>
            <a:ext cx="380390" cy="380390"/>
          </a:xfrm>
          <a:prstGeom prst="rect">
            <a:avLst/>
          </a:prstGeom>
        </p:spPr>
      </p:pic>
      <p:sp>
        <p:nvSpPr>
          <p:cNvPr id="12" name="Text 8"/>
          <p:cNvSpPr txBox="1"/>
          <p:nvPr/>
        </p:nvSpPr>
        <p:spPr>
          <a:xfrm>
            <a:off x="7589520" y="2331720"/>
            <a:ext cx="3840480" cy="731520"/>
          </a:xfrm>
          <a:prstGeom prst="rect">
            <a:avLst/>
          </a:prstGeom>
          <a:noFill/>
          <a:ln/>
        </p:spPr>
        <p:txBody>
          <a:bodyPr wrap="square" lIns="0" tIns="0" rIns="0" bIns="0" rtlCol="0" anchor="ctr"/>
          <a:lstStyle/>
          <a:p>
            <a:pPr indent="0" marL="0">
              <a:buNone/>
            </a:pPr>
            <a:r>
              <a:rPr lang="en-US" sz="2200" b="1" dirty="0">
                <a:solidFill>
                  <a:srgbClr val="FFFFFF"/>
                </a:solidFill>
              </a:rPr>
              <a:t>Roca: el cimiento</a:t>
            </a:r>
            <a:endParaRPr lang="en-US" sz="2200" dirty="0"/>
          </a:p>
        </p:txBody>
      </p:sp>
      <p:sp>
        <p:nvSpPr>
          <p:cNvPr id="13" name="Text 9"/>
          <p:cNvSpPr txBox="1"/>
          <p:nvPr/>
        </p:nvSpPr>
        <p:spPr>
          <a:xfrm>
            <a:off x="6720840" y="3291840"/>
            <a:ext cx="4663440" cy="219456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FFFFFF"/>
                </a:solidFill>
              </a:rPr>
              <a:t>Cuentas claras</a:t>
            </a:r>
            <a:endParaRPr lang="en-US" sz="1700" dirty="0"/>
          </a:p>
          <a:p>
            <a:pPr marL="342900" indent="-342900">
              <a:spcAft>
                <a:spcPts val="800"/>
              </a:spcAft>
              <a:buSzPct val="100000"/>
              <a:buChar char="•"/>
            </a:pPr>
            <a:r>
              <a:rPr lang="en-US" sz="1700" dirty="0">
                <a:solidFill>
                  <a:srgbClr val="FFFFFF"/>
                </a:solidFill>
              </a:rPr>
              <a:t>Una palabra que vale</a:t>
            </a:r>
            <a:endParaRPr lang="en-US" sz="1700" dirty="0"/>
          </a:p>
          <a:p>
            <a:pPr marL="342900" indent="-342900">
              <a:spcAft>
                <a:spcPts val="800"/>
              </a:spcAft>
              <a:buSzPct val="100000"/>
              <a:buChar char="•"/>
            </a:pPr>
            <a:r>
              <a:rPr lang="en-US" sz="1700" dirty="0">
                <a:solidFill>
                  <a:srgbClr val="FFFFFF"/>
                </a:solidFill>
              </a:rPr>
              <a:t>Pagos a tiempo</a:t>
            </a:r>
            <a:endParaRPr lang="en-US" sz="1700" dirty="0"/>
          </a:p>
          <a:p>
            <a:pPr marL="342900" indent="-342900">
              <a:spcAft>
                <a:spcPts val="800"/>
              </a:spcAft>
              <a:buSzPct val="100000"/>
              <a:buChar char="•"/>
            </a:pPr>
            <a:r>
              <a:rPr lang="en-US" sz="1700" dirty="0">
                <a:solidFill>
                  <a:srgbClr val="FFFFFF"/>
                </a:solidFill>
              </a:rPr>
              <a:t>Trato justo para todos</a:t>
            </a:r>
            <a:endParaRPr lang="en-US" sz="17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F1C44">
              <a:alpha val="72000"/>
            </a:srgbClr>
          </a:solidFill>
          <a:ln w="12700">
            <a:solidFill>
              <a:srgbClr val="0F1C44">
                <a:alpha val="0"/>
              </a:srgbClr>
            </a:solidFill>
            <a:prstDash val="solid"/>
          </a:ln>
        </p:spPr>
      </p:sp>
      <p:sp>
        <p:nvSpPr>
          <p:cNvPr id="4" name="Shape 1"/>
          <p:cNvSpPr/>
          <p:nvPr/>
        </p:nvSpPr>
        <p:spPr>
          <a:xfrm>
            <a:off x="548640" y="502920"/>
            <a:ext cx="822960" cy="822960"/>
          </a:xfrm>
          <a:prstGeom prst="ellipse">
            <a:avLst/>
          </a:prstGeom>
          <a:solidFill>
            <a:srgbClr val="F2B441"/>
          </a:solidFill>
          <a:ln w="12700">
            <a:solidFill>
              <a:srgbClr val="F2B441"/>
            </a:solidFill>
            <a:prstDash val="solid"/>
          </a:ln>
        </p:spPr>
      </p:sp>
      <p:sp>
        <p:nvSpPr>
          <p:cNvPr id="5" name="Text 2"/>
          <p:cNvSpPr txBox="1"/>
          <p:nvPr/>
        </p:nvSpPr>
        <p:spPr>
          <a:xfrm>
            <a:off x="548640" y="502920"/>
            <a:ext cx="822960" cy="822960"/>
          </a:xfrm>
          <a:prstGeom prst="rect">
            <a:avLst/>
          </a:prstGeom>
          <a:noFill/>
          <a:ln/>
        </p:spPr>
        <p:txBody>
          <a:bodyPr wrap="square" lIns="0" tIns="0" rIns="0" bIns="0" rtlCol="0" anchor="ctr"/>
          <a:lstStyle/>
          <a:p>
            <a:pPr algn="ctr" indent="0" marL="0">
              <a:buNone/>
            </a:pPr>
            <a:r>
              <a:rPr lang="en-US" sz="3400" b="1" dirty="0">
                <a:solidFill>
                  <a:srgbClr val="1B2F6A"/>
                </a:solidFill>
              </a:rPr>
              <a:t>3</a:t>
            </a:r>
            <a:endParaRPr lang="en-US" sz="3400" dirty="0"/>
          </a:p>
        </p:txBody>
      </p:sp>
      <p:sp>
        <p:nvSpPr>
          <p:cNvPr id="6" name="Text 3"/>
          <p:cNvSpPr txBox="1"/>
          <p:nvPr/>
        </p:nvSpPr>
        <p:spPr>
          <a:xfrm>
            <a:off x="1600200" y="411480"/>
            <a:ext cx="10058400" cy="914400"/>
          </a:xfrm>
          <a:prstGeom prst="rect">
            <a:avLst/>
          </a:prstGeom>
          <a:noFill/>
          <a:ln/>
        </p:spPr>
        <p:txBody>
          <a:bodyPr wrap="square" lIns="0" tIns="0" rIns="0" bIns="0" rtlCol="0" anchor="ctr"/>
          <a:lstStyle/>
          <a:p>
            <a:pPr indent="0" marL="0">
              <a:buNone/>
            </a:pPr>
            <a:r>
              <a:rPr lang="en-US" sz="4000" b="1" dirty="0">
                <a:solidFill>
                  <a:srgbClr val="FFFFFF"/>
                </a:solidFill>
              </a:rPr>
              <a:t>La tormenta llega a los dos</a:t>
            </a:r>
            <a:endParaRPr lang="en-US" sz="4000" dirty="0"/>
          </a:p>
        </p:txBody>
      </p:sp>
      <p:sp>
        <p:nvSpPr>
          <p:cNvPr id="7" name="Text 4"/>
          <p:cNvSpPr txBox="1"/>
          <p:nvPr/>
        </p:nvSpPr>
        <p:spPr>
          <a:xfrm>
            <a:off x="1600200" y="1325880"/>
            <a:ext cx="9144000" cy="365760"/>
          </a:xfrm>
          <a:prstGeom prst="rect">
            <a:avLst/>
          </a:prstGeom>
          <a:noFill/>
          <a:ln/>
        </p:spPr>
        <p:txBody>
          <a:bodyPr wrap="square" lIns="0" tIns="0" rIns="0" bIns="0" rtlCol="0" anchor="ctr"/>
          <a:lstStyle/>
          <a:p>
            <a:pPr indent="0" marL="0">
              <a:buNone/>
            </a:pPr>
            <a:r>
              <a:rPr lang="en-US" sz="1600" dirty="0">
                <a:solidFill>
                  <a:srgbClr val="C9D6EE"/>
                </a:solidFill>
              </a:rPr>
              <a:t>Mateo 7:25, 27</a:t>
            </a:r>
            <a:endParaRPr lang="en-US" sz="1600" dirty="0"/>
          </a:p>
        </p:txBody>
      </p:sp>
      <p:sp>
        <p:nvSpPr>
          <p:cNvPr id="8" name="Shape 5"/>
          <p:cNvSpPr/>
          <p:nvPr/>
        </p:nvSpPr>
        <p:spPr>
          <a:xfrm>
            <a:off x="548640" y="2743200"/>
            <a:ext cx="3520440" cy="914400"/>
          </a:xfrm>
          <a:prstGeom prst="roundRect">
            <a:avLst>
              <a:gd name="adj" fmla="val 10000"/>
            </a:avLst>
          </a:prstGeom>
          <a:solidFill>
            <a:srgbClr val="FFFFFF">
              <a:alpha val="90000"/>
            </a:srgbClr>
          </a:solidFill>
          <a:ln w="12700">
            <a:solidFill>
              <a:srgbClr val="FFFFFF">
                <a:alpha val="0"/>
              </a:srgbClr>
            </a:solidFill>
            <a:prstDash val="solid"/>
          </a:ln>
        </p:spPr>
      </p:sp>
      <p:sp>
        <p:nvSpPr>
          <p:cNvPr id="9" name="Text 6"/>
          <p:cNvSpPr txBox="1"/>
          <p:nvPr/>
        </p:nvSpPr>
        <p:spPr>
          <a:xfrm>
            <a:off x="822960" y="2743200"/>
            <a:ext cx="3108960" cy="914400"/>
          </a:xfrm>
          <a:prstGeom prst="rect">
            <a:avLst/>
          </a:prstGeom>
          <a:noFill/>
          <a:ln/>
        </p:spPr>
        <p:txBody>
          <a:bodyPr wrap="square" lIns="0" tIns="0" rIns="0" bIns="0" rtlCol="0" anchor="ctr"/>
          <a:lstStyle/>
          <a:p>
            <a:pPr indent="0" marL="0">
              <a:buNone/>
            </a:pPr>
            <a:r>
              <a:rPr lang="en-US" sz="1700" b="1" dirty="0">
                <a:solidFill>
                  <a:srgbClr val="14213D"/>
                </a:solidFill>
              </a:rPr>
              <a:t>Una crisis económica</a:t>
            </a:r>
            <a:endParaRPr lang="en-US" sz="1700" dirty="0"/>
          </a:p>
        </p:txBody>
      </p:sp>
      <p:sp>
        <p:nvSpPr>
          <p:cNvPr id="10" name="Shape 7"/>
          <p:cNvSpPr/>
          <p:nvPr/>
        </p:nvSpPr>
        <p:spPr>
          <a:xfrm>
            <a:off x="4297680" y="2743200"/>
            <a:ext cx="3520440" cy="914400"/>
          </a:xfrm>
          <a:prstGeom prst="roundRect">
            <a:avLst>
              <a:gd name="adj" fmla="val 10000"/>
            </a:avLst>
          </a:prstGeom>
          <a:solidFill>
            <a:srgbClr val="FFFFFF">
              <a:alpha val="90000"/>
            </a:srgbClr>
          </a:solidFill>
          <a:ln w="12700">
            <a:solidFill>
              <a:srgbClr val="FFFFFF">
                <a:alpha val="0"/>
              </a:srgbClr>
            </a:solidFill>
            <a:prstDash val="solid"/>
          </a:ln>
        </p:spPr>
      </p:sp>
      <p:sp>
        <p:nvSpPr>
          <p:cNvPr id="11" name="Text 8"/>
          <p:cNvSpPr txBox="1"/>
          <p:nvPr/>
        </p:nvSpPr>
        <p:spPr>
          <a:xfrm>
            <a:off x="4572000" y="2743200"/>
            <a:ext cx="3108960" cy="914400"/>
          </a:xfrm>
          <a:prstGeom prst="rect">
            <a:avLst/>
          </a:prstGeom>
          <a:noFill/>
          <a:ln/>
        </p:spPr>
        <p:txBody>
          <a:bodyPr wrap="square" lIns="0" tIns="0" rIns="0" bIns="0" rtlCol="0" anchor="ctr"/>
          <a:lstStyle/>
          <a:p>
            <a:pPr indent="0" marL="0">
              <a:buNone/>
            </a:pPr>
            <a:r>
              <a:rPr lang="en-US" sz="1700" b="1" dirty="0">
                <a:solidFill>
                  <a:srgbClr val="14213D"/>
                </a:solidFill>
              </a:rPr>
              <a:t>La pérdida del cliente principal</a:t>
            </a:r>
            <a:endParaRPr lang="en-US" sz="1700" dirty="0"/>
          </a:p>
        </p:txBody>
      </p:sp>
      <p:sp>
        <p:nvSpPr>
          <p:cNvPr id="12" name="Shape 9"/>
          <p:cNvSpPr/>
          <p:nvPr/>
        </p:nvSpPr>
        <p:spPr>
          <a:xfrm>
            <a:off x="8046720" y="2743200"/>
            <a:ext cx="3520440" cy="914400"/>
          </a:xfrm>
          <a:prstGeom prst="roundRect">
            <a:avLst>
              <a:gd name="adj" fmla="val 10000"/>
            </a:avLst>
          </a:prstGeom>
          <a:solidFill>
            <a:srgbClr val="FFFFFF">
              <a:alpha val="90000"/>
            </a:srgbClr>
          </a:solidFill>
          <a:ln w="12700">
            <a:solidFill>
              <a:srgbClr val="FFFFFF">
                <a:alpha val="0"/>
              </a:srgbClr>
            </a:solidFill>
            <a:prstDash val="solid"/>
          </a:ln>
        </p:spPr>
      </p:sp>
      <p:sp>
        <p:nvSpPr>
          <p:cNvPr id="13" name="Text 10"/>
          <p:cNvSpPr txBox="1"/>
          <p:nvPr/>
        </p:nvSpPr>
        <p:spPr>
          <a:xfrm>
            <a:off x="8321040" y="2743200"/>
            <a:ext cx="3108960" cy="914400"/>
          </a:xfrm>
          <a:prstGeom prst="rect">
            <a:avLst/>
          </a:prstGeom>
          <a:noFill/>
          <a:ln/>
        </p:spPr>
        <p:txBody>
          <a:bodyPr wrap="square" lIns="0" tIns="0" rIns="0" bIns="0" rtlCol="0" anchor="ctr"/>
          <a:lstStyle/>
          <a:p>
            <a:pPr indent="0" marL="0">
              <a:buNone/>
            </a:pPr>
            <a:r>
              <a:rPr lang="en-US" sz="1700" b="1" dirty="0">
                <a:solidFill>
                  <a:srgbClr val="14213D"/>
                </a:solidFill>
              </a:rPr>
              <a:t>Una auditoría</a:t>
            </a:r>
            <a:endParaRPr lang="en-US" sz="1700" dirty="0"/>
          </a:p>
        </p:txBody>
      </p:sp>
      <p:sp>
        <p:nvSpPr>
          <p:cNvPr id="14" name="Shape 11"/>
          <p:cNvSpPr/>
          <p:nvPr/>
        </p:nvSpPr>
        <p:spPr>
          <a:xfrm>
            <a:off x="548640" y="3886200"/>
            <a:ext cx="3520440" cy="914400"/>
          </a:xfrm>
          <a:prstGeom prst="roundRect">
            <a:avLst>
              <a:gd name="adj" fmla="val 10000"/>
            </a:avLst>
          </a:prstGeom>
          <a:solidFill>
            <a:srgbClr val="FFFFFF">
              <a:alpha val="90000"/>
            </a:srgbClr>
          </a:solidFill>
          <a:ln w="12700">
            <a:solidFill>
              <a:srgbClr val="FFFFFF">
                <a:alpha val="0"/>
              </a:srgbClr>
            </a:solidFill>
            <a:prstDash val="solid"/>
          </a:ln>
        </p:spPr>
      </p:sp>
      <p:sp>
        <p:nvSpPr>
          <p:cNvPr id="15" name="Text 12"/>
          <p:cNvSpPr txBox="1"/>
          <p:nvPr/>
        </p:nvSpPr>
        <p:spPr>
          <a:xfrm>
            <a:off x="822960" y="3886200"/>
            <a:ext cx="3108960" cy="914400"/>
          </a:xfrm>
          <a:prstGeom prst="rect">
            <a:avLst/>
          </a:prstGeom>
          <a:noFill/>
          <a:ln/>
        </p:spPr>
        <p:txBody>
          <a:bodyPr wrap="square" lIns="0" tIns="0" rIns="0" bIns="0" rtlCol="0" anchor="ctr"/>
          <a:lstStyle/>
          <a:p>
            <a:pPr indent="0" marL="0">
              <a:buNone/>
            </a:pPr>
            <a:r>
              <a:rPr lang="en-US" sz="1700" b="1" dirty="0">
                <a:solidFill>
                  <a:srgbClr val="14213D"/>
                </a:solidFill>
              </a:rPr>
              <a:t>Una enfermedad</a:t>
            </a:r>
            <a:endParaRPr lang="en-US" sz="1700" dirty="0"/>
          </a:p>
        </p:txBody>
      </p:sp>
      <p:sp>
        <p:nvSpPr>
          <p:cNvPr id="16" name="Shape 13"/>
          <p:cNvSpPr/>
          <p:nvPr/>
        </p:nvSpPr>
        <p:spPr>
          <a:xfrm>
            <a:off x="4297680" y="3886200"/>
            <a:ext cx="3520440" cy="914400"/>
          </a:xfrm>
          <a:prstGeom prst="roundRect">
            <a:avLst>
              <a:gd name="adj" fmla="val 10000"/>
            </a:avLst>
          </a:prstGeom>
          <a:solidFill>
            <a:srgbClr val="FFFFFF">
              <a:alpha val="90000"/>
            </a:srgbClr>
          </a:solidFill>
          <a:ln w="12700">
            <a:solidFill>
              <a:srgbClr val="FFFFFF">
                <a:alpha val="0"/>
              </a:srgbClr>
            </a:solidFill>
            <a:prstDash val="solid"/>
          </a:ln>
        </p:spPr>
      </p:sp>
      <p:sp>
        <p:nvSpPr>
          <p:cNvPr id="17" name="Text 14"/>
          <p:cNvSpPr txBox="1"/>
          <p:nvPr/>
        </p:nvSpPr>
        <p:spPr>
          <a:xfrm>
            <a:off x="4572000" y="3886200"/>
            <a:ext cx="3108960" cy="914400"/>
          </a:xfrm>
          <a:prstGeom prst="rect">
            <a:avLst/>
          </a:prstGeom>
          <a:noFill/>
          <a:ln/>
        </p:spPr>
        <p:txBody>
          <a:bodyPr wrap="square" lIns="0" tIns="0" rIns="0" bIns="0" rtlCol="0" anchor="ctr"/>
          <a:lstStyle/>
          <a:p>
            <a:pPr indent="0" marL="0">
              <a:buNone/>
            </a:pPr>
            <a:r>
              <a:rPr lang="en-US" sz="1700" b="1" dirty="0">
                <a:solidFill>
                  <a:srgbClr val="14213D"/>
                </a:solidFill>
              </a:rPr>
              <a:t>Un socio que se va</a:t>
            </a:r>
            <a:endParaRPr lang="en-US" sz="1700" dirty="0"/>
          </a:p>
        </p:txBody>
      </p:sp>
      <p:sp>
        <p:nvSpPr>
          <p:cNvPr id="18" name="Shape 15"/>
          <p:cNvSpPr/>
          <p:nvPr/>
        </p:nvSpPr>
        <p:spPr>
          <a:xfrm>
            <a:off x="8046720" y="3886200"/>
            <a:ext cx="3520440" cy="914400"/>
          </a:xfrm>
          <a:prstGeom prst="roundRect">
            <a:avLst>
              <a:gd name="adj" fmla="val 10000"/>
            </a:avLst>
          </a:prstGeom>
          <a:solidFill>
            <a:srgbClr val="FFFFFF">
              <a:alpha val="90000"/>
            </a:srgbClr>
          </a:solidFill>
          <a:ln w="12700">
            <a:solidFill>
              <a:srgbClr val="FFFFFF">
                <a:alpha val="0"/>
              </a:srgbClr>
            </a:solidFill>
            <a:prstDash val="solid"/>
          </a:ln>
        </p:spPr>
      </p:sp>
      <p:sp>
        <p:nvSpPr>
          <p:cNvPr id="19" name="Text 16"/>
          <p:cNvSpPr txBox="1"/>
          <p:nvPr/>
        </p:nvSpPr>
        <p:spPr>
          <a:xfrm>
            <a:off x="8321040" y="3886200"/>
            <a:ext cx="3108960" cy="914400"/>
          </a:xfrm>
          <a:prstGeom prst="rect">
            <a:avLst/>
          </a:prstGeom>
          <a:noFill/>
          <a:ln/>
        </p:spPr>
        <p:txBody>
          <a:bodyPr wrap="square" lIns="0" tIns="0" rIns="0" bIns="0" rtlCol="0" anchor="ctr"/>
          <a:lstStyle/>
          <a:p>
            <a:pPr indent="0" marL="0">
              <a:buNone/>
            </a:pPr>
            <a:r>
              <a:rPr lang="en-US" sz="1700" b="1" dirty="0">
                <a:solidFill>
                  <a:srgbClr val="14213D"/>
                </a:solidFill>
              </a:rPr>
              <a:t>Un error que se hace público</a:t>
            </a:r>
            <a:endParaRPr lang="en-US" sz="1700" dirty="0"/>
          </a:p>
        </p:txBody>
      </p:sp>
      <p:sp>
        <p:nvSpPr>
          <p:cNvPr id="20" name="Text 17"/>
          <p:cNvSpPr txBox="1"/>
          <p:nvPr/>
        </p:nvSpPr>
        <p:spPr>
          <a:xfrm>
            <a:off x="548640" y="5257800"/>
            <a:ext cx="10972800" cy="548640"/>
          </a:xfrm>
          <a:prstGeom prst="rect">
            <a:avLst/>
          </a:prstGeom>
          <a:noFill/>
          <a:ln/>
        </p:spPr>
        <p:txBody>
          <a:bodyPr wrap="square" lIns="0" tIns="0" rIns="0" bIns="0" rtlCol="0" anchor="ctr"/>
          <a:lstStyle/>
          <a:p>
            <a:pPr indent="0" marL="0">
              <a:buNone/>
            </a:pPr>
            <a:r>
              <a:rPr lang="en-US" sz="1800" i="1" dirty="0">
                <a:solidFill>
                  <a:srgbClr val="FFFFFF"/>
                </a:solidFill>
              </a:rPr>
              <a:t>La misma lluvia, los mismos ríos y los mismos vientos para las dos casas.</a:t>
            </a:r>
            <a:endParaRPr lang="en-US" sz="1800" dirty="0"/>
          </a:p>
        </p:txBody>
      </p:sp>
      <p:pic>
        <p:nvPicPr>
          <p:cNvPr id="21" name="Image 1" descr="/Users/diego/.claude/marcas/open-espanol/logo-blanco.png">    </p:cNvPr>
          <p:cNvPicPr>
            <a:picLocks noChangeAspect="1"/>
          </p:cNvPicPr>
          <p:nvPr/>
        </p:nvPicPr>
        <p:blipFill>
          <a:blip r:embed="rId2"/>
          <a:stretch>
            <a:fillRect/>
          </a:stretch>
        </p:blipFill>
        <p:spPr>
          <a:xfrm>
            <a:off x="10180015" y="6291072"/>
            <a:ext cx="1463040" cy="4600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463040"/>
            <a:ext cx="10972800" cy="1645920"/>
          </a:xfrm>
          <a:prstGeom prst="rect">
            <a:avLst/>
          </a:prstGeom>
          <a:noFill/>
          <a:ln/>
        </p:spPr>
        <p:txBody>
          <a:bodyPr wrap="square" lIns="0" tIns="0" rIns="0" bIns="0" rtlCol="0" anchor="b"/>
          <a:lstStyle/>
          <a:p>
            <a:pPr algn="ctr" indent="0" marL="0">
              <a:buNone/>
            </a:pPr>
            <a:r>
              <a:rPr lang="en-US" sz="4800" b="1" dirty="0">
                <a:solidFill>
                  <a:srgbClr val="FFFFFF"/>
                </a:solidFill>
              </a:rPr>
              <a:t>La tormenta no forma el carácter:</a:t>
            </a:r>
            <a:endParaRPr lang="en-US" sz="4800" dirty="0"/>
          </a:p>
        </p:txBody>
      </p:sp>
      <p:sp>
        <p:nvSpPr>
          <p:cNvPr id="3" name="Text 1"/>
          <p:cNvSpPr txBox="1"/>
          <p:nvPr/>
        </p:nvSpPr>
        <p:spPr>
          <a:xfrm>
            <a:off x="548640" y="3154680"/>
            <a:ext cx="10972800" cy="1645920"/>
          </a:xfrm>
          <a:prstGeom prst="rect">
            <a:avLst/>
          </a:prstGeom>
          <a:noFill/>
          <a:ln/>
        </p:spPr>
        <p:txBody>
          <a:bodyPr wrap="square" lIns="0" tIns="0" rIns="0" bIns="0" rtlCol="0" anchor="t"/>
          <a:lstStyle/>
          <a:p>
            <a:pPr algn="ctr" indent="0" marL="0">
              <a:buNone/>
            </a:pPr>
            <a:r>
              <a:rPr lang="en-US" sz="6000" b="1" dirty="0">
                <a:solidFill>
                  <a:srgbClr val="F2B441"/>
                </a:solidFill>
              </a:rPr>
              <a:t>lo revela.</a:t>
            </a:r>
            <a:endParaRPr lang="en-US" sz="60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C9D6EE"/>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253E86"/>
                </a:solidFill>
                <a:latin typeface="Arial" pitchFamily="34" charset="0"/>
                <a:ea typeface="Arial" pitchFamily="34" charset="-122"/>
                <a:cs typeface="Arial" pitchFamily="34" charset="-120"/>
              </a:rPr>
              <a:t>DEL SERMÓN DEL MONTE A TU EMPRESA</a:t>
            </a:r>
            <a:endParaRPr lang="en-US" sz="1200" dirty="0"/>
          </a:p>
        </p:txBody>
      </p:sp>
      <p:sp>
        <p:nvSpPr>
          <p:cNvPr id="3" name="Text 1"/>
          <p:cNvSpPr txBox="1"/>
          <p:nvPr/>
        </p:nvSpPr>
        <p:spPr>
          <a:xfrm>
            <a:off x="548640" y="822960"/>
            <a:ext cx="10972800" cy="914400"/>
          </a:xfrm>
          <a:prstGeom prst="rect">
            <a:avLst/>
          </a:prstGeom>
          <a:noFill/>
          <a:ln/>
        </p:spPr>
        <p:txBody>
          <a:bodyPr wrap="square" lIns="0" tIns="0" rIns="0" bIns="0" rtlCol="0" anchor="t"/>
          <a:lstStyle/>
          <a:p>
            <a:pPr indent="0" marL="0">
              <a:buNone/>
            </a:pPr>
            <a:r>
              <a:rPr lang="en-US" sz="3800" b="1" dirty="0">
                <a:solidFill>
                  <a:srgbClr val="14213D"/>
                </a:solidFill>
                <a:latin typeface="Arial" pitchFamily="34" charset="0"/>
                <a:ea typeface="Arial" pitchFamily="34" charset="-122"/>
                <a:cs typeface="Arial" pitchFamily="34" charset="-120"/>
              </a:rPr>
              <a:t>Cuatro cimientos para cavar hondo</a:t>
            </a:r>
            <a:endParaRPr lang="en-US" sz="3800" dirty="0"/>
          </a:p>
        </p:txBody>
      </p:sp>
      <p:sp>
        <p:nvSpPr>
          <p:cNvPr id="4" name="Shape 2"/>
          <p:cNvSpPr/>
          <p:nvPr/>
        </p:nvSpPr>
        <p:spPr>
          <a:xfrm>
            <a:off x="548640" y="2057400"/>
            <a:ext cx="5394960" cy="1783080"/>
          </a:xfrm>
          <a:prstGeom prst="roundRect">
            <a:avLst>
              <a:gd name="adj" fmla="val 6154"/>
            </a:avLst>
          </a:prstGeom>
          <a:solidFill>
            <a:srgbClr val="EAF3FA"/>
          </a:solidFill>
          <a:ln w="12700">
            <a:solidFill>
              <a:srgbClr val="EAF3FA"/>
            </a:solidFill>
            <a:prstDash val="solid"/>
          </a:ln>
        </p:spPr>
      </p:sp>
      <p:sp>
        <p:nvSpPr>
          <p:cNvPr id="5" name="Shape 3"/>
          <p:cNvSpPr/>
          <p:nvPr/>
        </p:nvSpPr>
        <p:spPr>
          <a:xfrm>
            <a:off x="822960" y="2331720"/>
            <a:ext cx="731520" cy="731520"/>
          </a:xfrm>
          <a:prstGeom prst="ellipse">
            <a:avLst/>
          </a:prstGeom>
          <a:solidFill>
            <a:srgbClr val="1B2F6A"/>
          </a:solidFill>
          <a:ln w="12700">
            <a:solidFill>
              <a:srgbClr val="1B2F6A"/>
            </a:solidFill>
            <a:prstDash val="solid"/>
          </a:ln>
        </p:spPr>
      </p:sp>
      <p:pic>
        <p:nvPicPr>
          <p:cNvPr id="6" name="Image 0" descr="preencoded.png">    </p:cNvPr>
          <p:cNvPicPr>
            <a:picLocks noChangeAspect="1"/>
          </p:cNvPicPr>
          <p:nvPr/>
        </p:nvPicPr>
        <p:blipFill>
          <a:blip r:embed="rId1"/>
          <a:stretch>
            <a:fillRect/>
          </a:stretch>
        </p:blipFill>
        <p:spPr>
          <a:xfrm>
            <a:off x="998525" y="2507285"/>
            <a:ext cx="380390" cy="380390"/>
          </a:xfrm>
          <a:prstGeom prst="rect">
            <a:avLst/>
          </a:prstGeom>
        </p:spPr>
      </p:pic>
      <p:sp>
        <p:nvSpPr>
          <p:cNvPr id="7" name="Text 4"/>
          <p:cNvSpPr txBox="1"/>
          <p:nvPr/>
        </p:nvSpPr>
        <p:spPr>
          <a:xfrm>
            <a:off x="1737360" y="2258568"/>
            <a:ext cx="4023360" cy="777240"/>
          </a:xfrm>
          <a:prstGeom prst="rect">
            <a:avLst/>
          </a:prstGeom>
          <a:noFill/>
          <a:ln/>
        </p:spPr>
        <p:txBody>
          <a:bodyPr wrap="square" lIns="0" tIns="0" rIns="0" bIns="0" rtlCol="0" anchor="t"/>
          <a:lstStyle/>
          <a:p>
            <a:pPr indent="0" marL="0">
              <a:buNone/>
            </a:pPr>
            <a:r>
              <a:rPr lang="en-US" sz="1900" b="1" dirty="0">
                <a:solidFill>
                  <a:srgbClr val="14213D"/>
                </a:solidFill>
              </a:rPr>
              <a:t>Una palabra que vale</a:t>
            </a:r>
            <a:endParaRPr lang="en-US" sz="1900" dirty="0"/>
          </a:p>
          <a:p>
            <a:pPr indent="0" marL="0">
              <a:buNone/>
            </a:pPr>
            <a:r>
              <a:rPr lang="en-US" sz="1300" b="1" dirty="0">
                <a:solidFill>
                  <a:srgbClr val="253E86"/>
                </a:solidFill>
              </a:rPr>
              <a:t>Mateo 5:37</a:t>
            </a:r>
            <a:endParaRPr lang="en-US" sz="1900" dirty="0"/>
          </a:p>
        </p:txBody>
      </p:sp>
      <p:sp>
        <p:nvSpPr>
          <p:cNvPr id="8" name="Text 5"/>
          <p:cNvSpPr txBox="1"/>
          <p:nvPr/>
        </p:nvSpPr>
        <p:spPr>
          <a:xfrm>
            <a:off x="1737360" y="2971800"/>
            <a:ext cx="4023360" cy="777240"/>
          </a:xfrm>
          <a:prstGeom prst="rect">
            <a:avLst/>
          </a:prstGeom>
          <a:noFill/>
          <a:ln/>
        </p:spPr>
        <p:txBody>
          <a:bodyPr wrap="square" lIns="0" tIns="0" rIns="0" bIns="0" rtlCol="0" anchor="t"/>
          <a:lstStyle/>
          <a:p>
            <a:pPr indent="0" marL="0">
              <a:buNone/>
            </a:pPr>
            <a:r>
              <a:rPr lang="en-US" sz="1400" dirty="0">
                <a:solidFill>
                  <a:srgbClr val="4A5872"/>
                </a:solidFill>
              </a:rPr>
              <a:t>Que tu «sí» sea «sí» y tu «no» sea «no»: contratos, presupuestos, plazos y facturas que dicen la verdad.</a:t>
            </a:r>
            <a:endParaRPr lang="en-US" sz="1400" dirty="0"/>
          </a:p>
        </p:txBody>
      </p:sp>
      <p:sp>
        <p:nvSpPr>
          <p:cNvPr id="9" name="Shape 6"/>
          <p:cNvSpPr/>
          <p:nvPr/>
        </p:nvSpPr>
        <p:spPr>
          <a:xfrm>
            <a:off x="6172200" y="2057400"/>
            <a:ext cx="5394960" cy="1783080"/>
          </a:xfrm>
          <a:prstGeom prst="roundRect">
            <a:avLst>
              <a:gd name="adj" fmla="val 6154"/>
            </a:avLst>
          </a:prstGeom>
          <a:solidFill>
            <a:srgbClr val="EAF3FA"/>
          </a:solidFill>
          <a:ln w="12700">
            <a:solidFill>
              <a:srgbClr val="EAF3FA"/>
            </a:solidFill>
            <a:prstDash val="solid"/>
          </a:ln>
        </p:spPr>
      </p:sp>
      <p:sp>
        <p:nvSpPr>
          <p:cNvPr id="10" name="Shape 7"/>
          <p:cNvSpPr/>
          <p:nvPr/>
        </p:nvSpPr>
        <p:spPr>
          <a:xfrm>
            <a:off x="6446520" y="2331720"/>
            <a:ext cx="731520" cy="731520"/>
          </a:xfrm>
          <a:prstGeom prst="ellipse">
            <a:avLst/>
          </a:prstGeom>
          <a:solidFill>
            <a:srgbClr val="1B2F6A"/>
          </a:solidFill>
          <a:ln w="12700">
            <a:solidFill>
              <a:srgbClr val="1B2F6A"/>
            </a:solidFill>
            <a:prstDash val="solid"/>
          </a:ln>
        </p:spPr>
      </p:sp>
      <p:pic>
        <p:nvPicPr>
          <p:cNvPr id="11" name="Image 1" descr="preencoded.png">    </p:cNvPr>
          <p:cNvPicPr>
            <a:picLocks noChangeAspect="1"/>
          </p:cNvPicPr>
          <p:nvPr/>
        </p:nvPicPr>
        <p:blipFill>
          <a:blip r:embed="rId2"/>
          <a:stretch>
            <a:fillRect/>
          </a:stretch>
        </p:blipFill>
        <p:spPr>
          <a:xfrm>
            <a:off x="6622085" y="2507285"/>
            <a:ext cx="380390" cy="380390"/>
          </a:xfrm>
          <a:prstGeom prst="rect">
            <a:avLst/>
          </a:prstGeom>
        </p:spPr>
      </p:pic>
      <p:sp>
        <p:nvSpPr>
          <p:cNvPr id="12" name="Text 8"/>
          <p:cNvSpPr txBox="1"/>
          <p:nvPr/>
        </p:nvSpPr>
        <p:spPr>
          <a:xfrm>
            <a:off x="7360920" y="2258568"/>
            <a:ext cx="4023360" cy="777240"/>
          </a:xfrm>
          <a:prstGeom prst="rect">
            <a:avLst/>
          </a:prstGeom>
          <a:noFill/>
          <a:ln/>
        </p:spPr>
        <p:txBody>
          <a:bodyPr wrap="square" lIns="0" tIns="0" rIns="0" bIns="0" rtlCol="0" anchor="t"/>
          <a:lstStyle/>
          <a:p>
            <a:pPr indent="0" marL="0">
              <a:buNone/>
            </a:pPr>
            <a:r>
              <a:rPr lang="en-US" sz="1900" b="1" dirty="0">
                <a:solidFill>
                  <a:srgbClr val="14213D"/>
                </a:solidFill>
              </a:rPr>
              <a:t>El tesoro en su lugar</a:t>
            </a:r>
            <a:endParaRPr lang="en-US" sz="1900" dirty="0"/>
          </a:p>
          <a:p>
            <a:pPr indent="0" marL="0">
              <a:buNone/>
            </a:pPr>
            <a:r>
              <a:rPr lang="en-US" sz="1300" b="1" dirty="0">
                <a:solidFill>
                  <a:srgbClr val="253E86"/>
                </a:solidFill>
              </a:rPr>
              <a:t>Mateo 6:19-24</a:t>
            </a:r>
            <a:endParaRPr lang="en-US" sz="1900" dirty="0"/>
          </a:p>
        </p:txBody>
      </p:sp>
      <p:sp>
        <p:nvSpPr>
          <p:cNvPr id="13" name="Text 9"/>
          <p:cNvSpPr txBox="1"/>
          <p:nvPr/>
        </p:nvSpPr>
        <p:spPr>
          <a:xfrm>
            <a:off x="7360920" y="2971800"/>
            <a:ext cx="4023360" cy="777240"/>
          </a:xfrm>
          <a:prstGeom prst="rect">
            <a:avLst/>
          </a:prstGeom>
          <a:noFill/>
          <a:ln/>
        </p:spPr>
        <p:txBody>
          <a:bodyPr wrap="square" lIns="0" tIns="0" rIns="0" bIns="0" rtlCol="0" anchor="t"/>
          <a:lstStyle/>
          <a:p>
            <a:pPr indent="0" marL="0">
              <a:buNone/>
            </a:pPr>
            <a:r>
              <a:rPr lang="en-US" sz="1400" dirty="0">
                <a:solidFill>
                  <a:srgbClr val="4A5872"/>
                </a:solidFill>
              </a:rPr>
              <a:t>No puedes servir a Dios y al dinero. El dinero es una herramienta para servir, no el señor de tus decisiones.</a:t>
            </a:r>
            <a:endParaRPr lang="en-US" sz="1400" dirty="0"/>
          </a:p>
        </p:txBody>
      </p:sp>
      <p:sp>
        <p:nvSpPr>
          <p:cNvPr id="14" name="Shape 10"/>
          <p:cNvSpPr/>
          <p:nvPr/>
        </p:nvSpPr>
        <p:spPr>
          <a:xfrm>
            <a:off x="548640" y="4023360"/>
            <a:ext cx="5394960" cy="1783080"/>
          </a:xfrm>
          <a:prstGeom prst="roundRect">
            <a:avLst>
              <a:gd name="adj" fmla="val 6154"/>
            </a:avLst>
          </a:prstGeom>
          <a:solidFill>
            <a:srgbClr val="EAF3FA"/>
          </a:solidFill>
          <a:ln w="12700">
            <a:solidFill>
              <a:srgbClr val="EAF3FA"/>
            </a:solidFill>
            <a:prstDash val="solid"/>
          </a:ln>
        </p:spPr>
      </p:sp>
      <p:sp>
        <p:nvSpPr>
          <p:cNvPr id="15" name="Shape 11"/>
          <p:cNvSpPr/>
          <p:nvPr/>
        </p:nvSpPr>
        <p:spPr>
          <a:xfrm>
            <a:off x="822960" y="4297680"/>
            <a:ext cx="731520" cy="731520"/>
          </a:xfrm>
          <a:prstGeom prst="ellipse">
            <a:avLst/>
          </a:prstGeom>
          <a:solidFill>
            <a:srgbClr val="1B2F6A"/>
          </a:solidFill>
          <a:ln w="12700">
            <a:solidFill>
              <a:srgbClr val="1B2F6A"/>
            </a:solidFill>
            <a:prstDash val="solid"/>
          </a:ln>
        </p:spPr>
      </p:sp>
      <p:pic>
        <p:nvPicPr>
          <p:cNvPr id="16" name="Image 2" descr="preencoded.png">    </p:cNvPr>
          <p:cNvPicPr>
            <a:picLocks noChangeAspect="1"/>
          </p:cNvPicPr>
          <p:nvPr/>
        </p:nvPicPr>
        <p:blipFill>
          <a:blip r:embed="rId3"/>
          <a:stretch>
            <a:fillRect/>
          </a:stretch>
        </p:blipFill>
        <p:spPr>
          <a:xfrm>
            <a:off x="998525" y="4473245"/>
            <a:ext cx="380390" cy="380390"/>
          </a:xfrm>
          <a:prstGeom prst="rect">
            <a:avLst/>
          </a:prstGeom>
        </p:spPr>
      </p:pic>
      <p:sp>
        <p:nvSpPr>
          <p:cNvPr id="17" name="Text 12"/>
          <p:cNvSpPr txBox="1"/>
          <p:nvPr/>
        </p:nvSpPr>
        <p:spPr>
          <a:xfrm>
            <a:off x="1737360" y="4224528"/>
            <a:ext cx="4023360" cy="777240"/>
          </a:xfrm>
          <a:prstGeom prst="rect">
            <a:avLst/>
          </a:prstGeom>
          <a:noFill/>
          <a:ln/>
        </p:spPr>
        <p:txBody>
          <a:bodyPr wrap="square" lIns="0" tIns="0" rIns="0" bIns="0" rtlCol="0" anchor="t"/>
          <a:lstStyle/>
          <a:p>
            <a:pPr indent="0" marL="0">
              <a:buNone/>
            </a:pPr>
            <a:r>
              <a:rPr lang="en-US" sz="1900" b="1" dirty="0">
                <a:solidFill>
                  <a:srgbClr val="14213D"/>
                </a:solidFill>
              </a:rPr>
              <a:t>Confianza sin afán</a:t>
            </a:r>
            <a:endParaRPr lang="en-US" sz="1900" dirty="0"/>
          </a:p>
          <a:p>
            <a:pPr indent="0" marL="0">
              <a:buNone/>
            </a:pPr>
            <a:r>
              <a:rPr lang="en-US" sz="1300" b="1" dirty="0">
                <a:solidFill>
                  <a:srgbClr val="253E86"/>
                </a:solidFill>
              </a:rPr>
              <a:t>Mateo 6:25-34</a:t>
            </a:r>
            <a:endParaRPr lang="en-US" sz="1900" dirty="0"/>
          </a:p>
        </p:txBody>
      </p:sp>
      <p:sp>
        <p:nvSpPr>
          <p:cNvPr id="18" name="Text 13"/>
          <p:cNvSpPr txBox="1"/>
          <p:nvPr/>
        </p:nvSpPr>
        <p:spPr>
          <a:xfrm>
            <a:off x="1737360" y="4937760"/>
            <a:ext cx="4023360" cy="777240"/>
          </a:xfrm>
          <a:prstGeom prst="rect">
            <a:avLst/>
          </a:prstGeom>
          <a:noFill/>
          <a:ln/>
        </p:spPr>
        <p:txBody>
          <a:bodyPr wrap="square" lIns="0" tIns="0" rIns="0" bIns="0" rtlCol="0" anchor="t"/>
          <a:lstStyle/>
          <a:p>
            <a:pPr indent="0" marL="0">
              <a:buNone/>
            </a:pPr>
            <a:r>
              <a:rPr lang="en-US" sz="1400" dirty="0">
                <a:solidFill>
                  <a:srgbClr val="4A5872"/>
                </a:solidFill>
              </a:rPr>
              <a:t>Trabajar con excelencia sin vivir con miedo: decisiones tomadas con paz y no con pánico.</a:t>
            </a:r>
            <a:endParaRPr lang="en-US" sz="1400" dirty="0"/>
          </a:p>
        </p:txBody>
      </p:sp>
      <p:sp>
        <p:nvSpPr>
          <p:cNvPr id="19" name="Shape 14"/>
          <p:cNvSpPr/>
          <p:nvPr/>
        </p:nvSpPr>
        <p:spPr>
          <a:xfrm>
            <a:off x="6172200" y="4023360"/>
            <a:ext cx="5394960" cy="1783080"/>
          </a:xfrm>
          <a:prstGeom prst="roundRect">
            <a:avLst>
              <a:gd name="adj" fmla="val 6154"/>
            </a:avLst>
          </a:prstGeom>
          <a:solidFill>
            <a:srgbClr val="EAF3FA"/>
          </a:solidFill>
          <a:ln w="12700">
            <a:solidFill>
              <a:srgbClr val="EAF3FA"/>
            </a:solidFill>
            <a:prstDash val="solid"/>
          </a:ln>
        </p:spPr>
      </p:sp>
      <p:sp>
        <p:nvSpPr>
          <p:cNvPr id="20" name="Shape 15"/>
          <p:cNvSpPr/>
          <p:nvPr/>
        </p:nvSpPr>
        <p:spPr>
          <a:xfrm>
            <a:off x="6446520" y="4297680"/>
            <a:ext cx="731520" cy="731520"/>
          </a:xfrm>
          <a:prstGeom prst="ellipse">
            <a:avLst/>
          </a:prstGeom>
          <a:solidFill>
            <a:srgbClr val="1B2F6A"/>
          </a:solidFill>
          <a:ln w="12700">
            <a:solidFill>
              <a:srgbClr val="1B2F6A"/>
            </a:solidFill>
            <a:prstDash val="solid"/>
          </a:ln>
        </p:spPr>
      </p:sp>
      <p:pic>
        <p:nvPicPr>
          <p:cNvPr id="21" name="Image 3" descr="preencoded.png">    </p:cNvPr>
          <p:cNvPicPr>
            <a:picLocks noChangeAspect="1"/>
          </p:cNvPicPr>
          <p:nvPr/>
        </p:nvPicPr>
        <p:blipFill>
          <a:blip r:embed="rId4"/>
          <a:stretch>
            <a:fillRect/>
          </a:stretch>
        </p:blipFill>
        <p:spPr>
          <a:xfrm>
            <a:off x="6622085" y="4473245"/>
            <a:ext cx="380390" cy="380390"/>
          </a:xfrm>
          <a:prstGeom prst="rect">
            <a:avLst/>
          </a:prstGeom>
        </p:spPr>
      </p:pic>
      <p:sp>
        <p:nvSpPr>
          <p:cNvPr id="22" name="Text 16"/>
          <p:cNvSpPr txBox="1"/>
          <p:nvPr/>
        </p:nvSpPr>
        <p:spPr>
          <a:xfrm>
            <a:off x="7360920" y="4224528"/>
            <a:ext cx="4023360" cy="777240"/>
          </a:xfrm>
          <a:prstGeom prst="rect">
            <a:avLst/>
          </a:prstGeom>
          <a:noFill/>
          <a:ln/>
        </p:spPr>
        <p:txBody>
          <a:bodyPr wrap="square" lIns="0" tIns="0" rIns="0" bIns="0" rtlCol="0" anchor="t"/>
          <a:lstStyle/>
          <a:p>
            <a:pPr indent="0" marL="0">
              <a:buNone/>
            </a:pPr>
            <a:r>
              <a:rPr lang="en-US" sz="1900" b="1" dirty="0">
                <a:solidFill>
                  <a:srgbClr val="14213D"/>
                </a:solidFill>
              </a:rPr>
              <a:t>La regla de oro</a:t>
            </a:r>
            <a:endParaRPr lang="en-US" sz="1900" dirty="0"/>
          </a:p>
          <a:p>
            <a:pPr indent="0" marL="0">
              <a:buNone/>
            </a:pPr>
            <a:r>
              <a:rPr lang="en-US" sz="1300" b="1" dirty="0">
                <a:solidFill>
                  <a:srgbClr val="253E86"/>
                </a:solidFill>
              </a:rPr>
              <a:t>Mateo 7:12</a:t>
            </a:r>
            <a:endParaRPr lang="en-US" sz="1900" dirty="0"/>
          </a:p>
        </p:txBody>
      </p:sp>
      <p:sp>
        <p:nvSpPr>
          <p:cNvPr id="23" name="Text 17"/>
          <p:cNvSpPr txBox="1"/>
          <p:nvPr/>
        </p:nvSpPr>
        <p:spPr>
          <a:xfrm>
            <a:off x="7360920" y="4937760"/>
            <a:ext cx="4023360" cy="777240"/>
          </a:xfrm>
          <a:prstGeom prst="rect">
            <a:avLst/>
          </a:prstGeom>
          <a:noFill/>
          <a:ln/>
        </p:spPr>
        <p:txBody>
          <a:bodyPr wrap="square" lIns="0" tIns="0" rIns="0" bIns="0" rtlCol="0" anchor="t"/>
          <a:lstStyle/>
          <a:p>
            <a:pPr indent="0" marL="0">
              <a:buNone/>
            </a:pPr>
            <a:r>
              <a:rPr lang="en-US" sz="1400" dirty="0">
                <a:solidFill>
                  <a:srgbClr val="4A5872"/>
                </a:solidFill>
              </a:rPr>
              <a:t>Trata a tus clientes, a tu equipo y a tus proveedores como quieres que te traten a ti.</a:t>
            </a:r>
            <a:endParaRPr lang="en-US" sz="14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253E86"/>
                </a:solidFill>
                <a:latin typeface="Arial" pitchFamily="34" charset="0"/>
                <a:ea typeface="Arial" pitchFamily="34" charset="-122"/>
                <a:cs typeface="Arial" pitchFamily="34" charset="-120"/>
              </a:rPr>
              <a:t>EN GRUPOS DE 3 A 5 · 15 MINUTOS</a:t>
            </a:r>
            <a:endParaRPr lang="en-US" sz="1200" dirty="0"/>
          </a:p>
        </p:txBody>
      </p:sp>
      <p:sp>
        <p:nvSpPr>
          <p:cNvPr id="3" name="Text 1"/>
          <p:cNvSpPr txBox="1"/>
          <p:nvPr/>
        </p:nvSpPr>
        <p:spPr>
          <a:xfrm>
            <a:off x="548640" y="822960"/>
            <a:ext cx="10972800" cy="914400"/>
          </a:xfrm>
          <a:prstGeom prst="rect">
            <a:avLst/>
          </a:prstGeom>
          <a:noFill/>
          <a:ln/>
        </p:spPr>
        <p:txBody>
          <a:bodyPr wrap="square" lIns="0" tIns="0" rIns="0" bIns="0" rtlCol="0" anchor="t"/>
          <a:lstStyle/>
          <a:p>
            <a:pPr indent="0" marL="0">
              <a:buNone/>
            </a:pPr>
            <a:r>
              <a:rPr lang="en-US" sz="3800" b="1" dirty="0">
                <a:solidFill>
                  <a:srgbClr val="14213D"/>
                </a:solidFill>
                <a:latin typeface="Arial" pitchFamily="34" charset="0"/>
                <a:ea typeface="Arial" pitchFamily="34" charset="-122"/>
                <a:cs typeface="Arial" pitchFamily="34" charset="-120"/>
              </a:rPr>
              <a:t>Para conversar</a:t>
            </a:r>
            <a:endParaRPr lang="en-US" sz="3800" dirty="0"/>
          </a:p>
        </p:txBody>
      </p:sp>
      <p:sp>
        <p:nvSpPr>
          <p:cNvPr id="4" name="Shape 2"/>
          <p:cNvSpPr/>
          <p:nvPr/>
        </p:nvSpPr>
        <p:spPr>
          <a:xfrm>
            <a:off x="548640" y="1965960"/>
            <a:ext cx="548640" cy="548640"/>
          </a:xfrm>
          <a:prstGeom prst="ellipse">
            <a:avLst/>
          </a:prstGeom>
          <a:solidFill>
            <a:srgbClr val="1B2F6A"/>
          </a:solidFill>
          <a:ln w="12700">
            <a:solidFill>
              <a:srgbClr val="1B2F6A"/>
            </a:solidFill>
            <a:prstDash val="solid"/>
          </a:ln>
        </p:spPr>
      </p:sp>
      <p:sp>
        <p:nvSpPr>
          <p:cNvPr id="5" name="Text 3"/>
          <p:cNvSpPr txBox="1"/>
          <p:nvPr/>
        </p:nvSpPr>
        <p:spPr>
          <a:xfrm>
            <a:off x="548640" y="1965960"/>
            <a:ext cx="548640" cy="548640"/>
          </a:xfrm>
          <a:prstGeom prst="rect">
            <a:avLst/>
          </a:prstGeom>
          <a:noFill/>
          <a:ln/>
        </p:spPr>
        <p:txBody>
          <a:bodyPr wrap="square" lIns="0" tIns="0" rIns="0" bIns="0" rtlCol="0" anchor="ctr"/>
          <a:lstStyle/>
          <a:p>
            <a:pPr algn="ctr" indent="0" marL="0">
              <a:buNone/>
            </a:pPr>
            <a:r>
              <a:rPr lang="en-US" sz="1800" b="1" dirty="0">
                <a:solidFill>
                  <a:srgbClr val="F2B441"/>
                </a:solidFill>
              </a:rPr>
              <a:t>1</a:t>
            </a:r>
            <a:endParaRPr lang="en-US" sz="1800" dirty="0"/>
          </a:p>
        </p:txBody>
      </p:sp>
      <p:sp>
        <p:nvSpPr>
          <p:cNvPr id="6" name="Text 4"/>
          <p:cNvSpPr txBox="1"/>
          <p:nvPr/>
        </p:nvSpPr>
        <p:spPr>
          <a:xfrm>
            <a:off x="1325880" y="1920240"/>
            <a:ext cx="10241280" cy="685800"/>
          </a:xfrm>
          <a:prstGeom prst="rect">
            <a:avLst/>
          </a:prstGeom>
          <a:noFill/>
          <a:ln/>
        </p:spPr>
        <p:txBody>
          <a:bodyPr wrap="square" lIns="0" tIns="0" rIns="0" bIns="0" rtlCol="0" anchor="ctr"/>
          <a:lstStyle/>
          <a:p>
            <a:pPr indent="0" marL="0">
              <a:buNone/>
            </a:pPr>
            <a:r>
              <a:rPr lang="en-US" sz="1900" dirty="0">
                <a:solidFill>
                  <a:srgbClr val="14213D"/>
                </a:solidFill>
              </a:rPr>
              <a:t>¿Qué enseñanza de Jesús conoces bien pero te cuesta practicar en tu trabajo?</a:t>
            </a:r>
            <a:endParaRPr lang="en-US" sz="1900" dirty="0"/>
          </a:p>
        </p:txBody>
      </p:sp>
      <p:sp>
        <p:nvSpPr>
          <p:cNvPr id="7" name="Shape 5"/>
          <p:cNvSpPr/>
          <p:nvPr/>
        </p:nvSpPr>
        <p:spPr>
          <a:xfrm>
            <a:off x="548640" y="2788920"/>
            <a:ext cx="548640" cy="548640"/>
          </a:xfrm>
          <a:prstGeom prst="ellipse">
            <a:avLst/>
          </a:prstGeom>
          <a:solidFill>
            <a:srgbClr val="1B2F6A"/>
          </a:solidFill>
          <a:ln w="12700">
            <a:solidFill>
              <a:srgbClr val="1B2F6A"/>
            </a:solidFill>
            <a:prstDash val="solid"/>
          </a:ln>
        </p:spPr>
      </p:sp>
      <p:sp>
        <p:nvSpPr>
          <p:cNvPr id="8" name="Text 6"/>
          <p:cNvSpPr txBox="1"/>
          <p:nvPr/>
        </p:nvSpPr>
        <p:spPr>
          <a:xfrm>
            <a:off x="548640" y="2788920"/>
            <a:ext cx="548640" cy="548640"/>
          </a:xfrm>
          <a:prstGeom prst="rect">
            <a:avLst/>
          </a:prstGeom>
          <a:noFill/>
          <a:ln/>
        </p:spPr>
        <p:txBody>
          <a:bodyPr wrap="square" lIns="0" tIns="0" rIns="0" bIns="0" rtlCol="0" anchor="ctr"/>
          <a:lstStyle/>
          <a:p>
            <a:pPr algn="ctr" indent="0" marL="0">
              <a:buNone/>
            </a:pPr>
            <a:r>
              <a:rPr lang="en-US" sz="1800" b="1" dirty="0">
                <a:solidFill>
                  <a:srgbClr val="F2B441"/>
                </a:solidFill>
              </a:rPr>
              <a:t>2</a:t>
            </a:r>
            <a:endParaRPr lang="en-US" sz="1800" dirty="0"/>
          </a:p>
        </p:txBody>
      </p:sp>
      <p:sp>
        <p:nvSpPr>
          <p:cNvPr id="9" name="Text 7"/>
          <p:cNvSpPr txBox="1"/>
          <p:nvPr/>
        </p:nvSpPr>
        <p:spPr>
          <a:xfrm>
            <a:off x="1325880" y="2743200"/>
            <a:ext cx="10241280" cy="685800"/>
          </a:xfrm>
          <a:prstGeom prst="rect">
            <a:avLst/>
          </a:prstGeom>
          <a:noFill/>
          <a:ln/>
        </p:spPr>
        <p:txBody>
          <a:bodyPr wrap="square" lIns="0" tIns="0" rIns="0" bIns="0" rtlCol="0" anchor="ctr"/>
          <a:lstStyle/>
          <a:p>
            <a:pPr indent="0" marL="0">
              <a:buNone/>
            </a:pPr>
            <a:r>
              <a:rPr lang="en-US" sz="1900" dirty="0">
                <a:solidFill>
                  <a:srgbClr val="14213D"/>
                </a:solidFill>
              </a:rPr>
              <a:t>Con buen tiempo, las dos casas se ven iguales. ¿Qué cosas de un negocio solo se ven en la crisis?</a:t>
            </a:r>
            <a:endParaRPr lang="en-US" sz="1900" dirty="0"/>
          </a:p>
        </p:txBody>
      </p:sp>
      <p:sp>
        <p:nvSpPr>
          <p:cNvPr id="10" name="Shape 8"/>
          <p:cNvSpPr/>
          <p:nvPr/>
        </p:nvSpPr>
        <p:spPr>
          <a:xfrm>
            <a:off x="548640" y="3611880"/>
            <a:ext cx="548640" cy="548640"/>
          </a:xfrm>
          <a:prstGeom prst="ellipse">
            <a:avLst/>
          </a:prstGeom>
          <a:solidFill>
            <a:srgbClr val="1B2F6A"/>
          </a:solidFill>
          <a:ln w="12700">
            <a:solidFill>
              <a:srgbClr val="1B2F6A"/>
            </a:solidFill>
            <a:prstDash val="solid"/>
          </a:ln>
        </p:spPr>
      </p:sp>
      <p:sp>
        <p:nvSpPr>
          <p:cNvPr id="11" name="Text 9"/>
          <p:cNvSpPr txBox="1"/>
          <p:nvPr/>
        </p:nvSpPr>
        <p:spPr>
          <a:xfrm>
            <a:off x="548640" y="3611880"/>
            <a:ext cx="548640" cy="548640"/>
          </a:xfrm>
          <a:prstGeom prst="rect">
            <a:avLst/>
          </a:prstGeom>
          <a:noFill/>
          <a:ln/>
        </p:spPr>
        <p:txBody>
          <a:bodyPr wrap="square" lIns="0" tIns="0" rIns="0" bIns="0" rtlCol="0" anchor="ctr"/>
          <a:lstStyle/>
          <a:p>
            <a:pPr algn="ctr" indent="0" marL="0">
              <a:buNone/>
            </a:pPr>
            <a:r>
              <a:rPr lang="en-US" sz="1800" b="1" dirty="0">
                <a:solidFill>
                  <a:srgbClr val="F2B441"/>
                </a:solidFill>
              </a:rPr>
              <a:t>3</a:t>
            </a:r>
            <a:endParaRPr lang="en-US" sz="1800" dirty="0"/>
          </a:p>
        </p:txBody>
      </p:sp>
      <p:sp>
        <p:nvSpPr>
          <p:cNvPr id="12" name="Text 10"/>
          <p:cNvSpPr txBox="1"/>
          <p:nvPr/>
        </p:nvSpPr>
        <p:spPr>
          <a:xfrm>
            <a:off x="1325880" y="3566160"/>
            <a:ext cx="10241280" cy="685800"/>
          </a:xfrm>
          <a:prstGeom prst="rect">
            <a:avLst/>
          </a:prstGeom>
          <a:noFill/>
          <a:ln/>
        </p:spPr>
        <p:txBody>
          <a:bodyPr wrap="square" lIns="0" tIns="0" rIns="0" bIns="0" rtlCol="0" anchor="ctr"/>
          <a:lstStyle/>
          <a:p>
            <a:pPr indent="0" marL="0">
              <a:buNone/>
            </a:pPr>
            <a:r>
              <a:rPr lang="en-US" sz="1900" dirty="0">
                <a:solidFill>
                  <a:srgbClr val="14213D"/>
                </a:solidFill>
              </a:rPr>
              <a:t>Lucas dice que el sabio «cavó y ahondó». ¿Qué te costaría a ti cavar más hondo esta semana?</a:t>
            </a:r>
            <a:endParaRPr lang="en-US" sz="1900" dirty="0"/>
          </a:p>
        </p:txBody>
      </p:sp>
      <p:sp>
        <p:nvSpPr>
          <p:cNvPr id="13" name="Shape 11"/>
          <p:cNvSpPr/>
          <p:nvPr/>
        </p:nvSpPr>
        <p:spPr>
          <a:xfrm>
            <a:off x="548640" y="4434840"/>
            <a:ext cx="548640" cy="548640"/>
          </a:xfrm>
          <a:prstGeom prst="ellipse">
            <a:avLst/>
          </a:prstGeom>
          <a:solidFill>
            <a:srgbClr val="1B2F6A"/>
          </a:solidFill>
          <a:ln w="12700">
            <a:solidFill>
              <a:srgbClr val="1B2F6A"/>
            </a:solidFill>
            <a:prstDash val="solid"/>
          </a:ln>
        </p:spPr>
      </p:sp>
      <p:sp>
        <p:nvSpPr>
          <p:cNvPr id="14" name="Text 12"/>
          <p:cNvSpPr txBox="1"/>
          <p:nvPr/>
        </p:nvSpPr>
        <p:spPr>
          <a:xfrm>
            <a:off x="548640" y="4434840"/>
            <a:ext cx="548640" cy="548640"/>
          </a:xfrm>
          <a:prstGeom prst="rect">
            <a:avLst/>
          </a:prstGeom>
          <a:noFill/>
          <a:ln/>
        </p:spPr>
        <p:txBody>
          <a:bodyPr wrap="square" lIns="0" tIns="0" rIns="0" bIns="0" rtlCol="0" anchor="ctr"/>
          <a:lstStyle/>
          <a:p>
            <a:pPr algn="ctr" indent="0" marL="0">
              <a:buNone/>
            </a:pPr>
            <a:r>
              <a:rPr lang="en-US" sz="1800" b="1" dirty="0">
                <a:solidFill>
                  <a:srgbClr val="F2B441"/>
                </a:solidFill>
              </a:rPr>
              <a:t>4</a:t>
            </a:r>
            <a:endParaRPr lang="en-US" sz="1800" dirty="0"/>
          </a:p>
        </p:txBody>
      </p:sp>
      <p:sp>
        <p:nvSpPr>
          <p:cNvPr id="15" name="Text 13"/>
          <p:cNvSpPr txBox="1"/>
          <p:nvPr/>
        </p:nvSpPr>
        <p:spPr>
          <a:xfrm>
            <a:off x="1325880" y="4389120"/>
            <a:ext cx="10241280" cy="685800"/>
          </a:xfrm>
          <a:prstGeom prst="rect">
            <a:avLst/>
          </a:prstGeom>
          <a:noFill/>
          <a:ln/>
        </p:spPr>
        <p:txBody>
          <a:bodyPr wrap="square" lIns="0" tIns="0" rIns="0" bIns="0" rtlCol="0" anchor="ctr"/>
          <a:lstStyle/>
          <a:p>
            <a:pPr indent="0" marL="0">
              <a:buNone/>
            </a:pPr>
            <a:r>
              <a:rPr lang="en-US" sz="1900" dirty="0">
                <a:solidFill>
                  <a:srgbClr val="14213D"/>
                </a:solidFill>
              </a:rPr>
              <a:t>¿Cuál de los cuatro cimientos está más débil en tu empresa o en tu trabajo?</a:t>
            </a:r>
            <a:endParaRPr lang="en-US" sz="1900" dirty="0"/>
          </a:p>
        </p:txBody>
      </p:sp>
      <p:sp>
        <p:nvSpPr>
          <p:cNvPr id="16" name="Shape 14"/>
          <p:cNvSpPr/>
          <p:nvPr/>
        </p:nvSpPr>
        <p:spPr>
          <a:xfrm>
            <a:off x="548640" y="5257800"/>
            <a:ext cx="548640" cy="548640"/>
          </a:xfrm>
          <a:prstGeom prst="ellipse">
            <a:avLst/>
          </a:prstGeom>
          <a:solidFill>
            <a:srgbClr val="1B2F6A"/>
          </a:solidFill>
          <a:ln w="12700">
            <a:solidFill>
              <a:srgbClr val="1B2F6A"/>
            </a:solidFill>
            <a:prstDash val="solid"/>
          </a:ln>
        </p:spPr>
      </p:sp>
      <p:sp>
        <p:nvSpPr>
          <p:cNvPr id="17" name="Text 15"/>
          <p:cNvSpPr txBox="1"/>
          <p:nvPr/>
        </p:nvSpPr>
        <p:spPr>
          <a:xfrm>
            <a:off x="548640" y="5257800"/>
            <a:ext cx="548640" cy="548640"/>
          </a:xfrm>
          <a:prstGeom prst="rect">
            <a:avLst/>
          </a:prstGeom>
          <a:noFill/>
          <a:ln/>
        </p:spPr>
        <p:txBody>
          <a:bodyPr wrap="square" lIns="0" tIns="0" rIns="0" bIns="0" rtlCol="0" anchor="ctr"/>
          <a:lstStyle/>
          <a:p>
            <a:pPr algn="ctr" indent="0" marL="0">
              <a:buNone/>
            </a:pPr>
            <a:r>
              <a:rPr lang="en-US" sz="1800" b="1" dirty="0">
                <a:solidFill>
                  <a:srgbClr val="F2B441"/>
                </a:solidFill>
              </a:rPr>
              <a:t>5</a:t>
            </a:r>
            <a:endParaRPr lang="en-US" sz="1800" dirty="0"/>
          </a:p>
        </p:txBody>
      </p:sp>
      <p:sp>
        <p:nvSpPr>
          <p:cNvPr id="18" name="Text 16"/>
          <p:cNvSpPr txBox="1"/>
          <p:nvPr/>
        </p:nvSpPr>
        <p:spPr>
          <a:xfrm>
            <a:off x="1325880" y="5212080"/>
            <a:ext cx="10241280" cy="685800"/>
          </a:xfrm>
          <a:prstGeom prst="rect">
            <a:avLst/>
          </a:prstGeom>
          <a:noFill/>
          <a:ln/>
        </p:spPr>
        <p:txBody>
          <a:bodyPr wrap="square" lIns="0" tIns="0" rIns="0" bIns="0" rtlCol="0" anchor="ctr"/>
          <a:lstStyle/>
          <a:p>
            <a:pPr indent="0" marL="0">
              <a:buNone/>
            </a:pPr>
            <a:r>
              <a:rPr lang="en-US" sz="1900" dirty="0">
                <a:solidFill>
                  <a:srgbClr val="14213D"/>
                </a:solidFill>
              </a:rPr>
              <a:t>¿Qué tormenta estás enfrentando hoy? ¿Qué está revelando?</a:t>
            </a:r>
            <a:endParaRPr lang="en-US" sz="19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480560" cy="6858000"/>
          </a:xfrm>
          <a:prstGeom prst="rect">
            <a:avLst/>
          </a:prstGeom>
        </p:spPr>
      </p:pic>
      <p:sp>
        <p:nvSpPr>
          <p:cNvPr id="3" name="Text 0"/>
          <p:cNvSpPr txBox="1"/>
          <p:nvPr/>
        </p:nvSpPr>
        <p:spPr>
          <a:xfrm>
            <a:off x="5029200" y="548640"/>
            <a:ext cx="6583680" cy="320040"/>
          </a:xfrm>
          <a:prstGeom prst="rect">
            <a:avLst/>
          </a:prstGeom>
          <a:noFill/>
          <a:ln/>
        </p:spPr>
        <p:txBody>
          <a:bodyPr wrap="square" lIns="0" tIns="0" rIns="0" bIns="0" rtlCol="0" anchor="ctr"/>
          <a:lstStyle/>
          <a:p>
            <a:pPr indent="0" marL="0">
              <a:buNone/>
            </a:pPr>
            <a:r>
              <a:rPr lang="en-US" sz="1200" b="1" spc="300" kern="0" dirty="0">
                <a:solidFill>
                  <a:srgbClr val="253E86"/>
                </a:solidFill>
              </a:rPr>
              <a:t>DESAFÍO DE LA SEMANA</a:t>
            </a:r>
            <a:endParaRPr lang="en-US" sz="1200" dirty="0"/>
          </a:p>
        </p:txBody>
      </p:sp>
      <p:sp>
        <p:nvSpPr>
          <p:cNvPr id="4" name="Text 1"/>
          <p:cNvSpPr txBox="1"/>
          <p:nvPr/>
        </p:nvSpPr>
        <p:spPr>
          <a:xfrm>
            <a:off x="5029200" y="914400"/>
            <a:ext cx="6583680" cy="822960"/>
          </a:xfrm>
          <a:prstGeom prst="rect">
            <a:avLst/>
          </a:prstGeom>
          <a:noFill/>
          <a:ln/>
        </p:spPr>
        <p:txBody>
          <a:bodyPr wrap="square" lIns="0" tIns="0" rIns="0" bIns="0" rtlCol="0" anchor="ctr"/>
          <a:lstStyle/>
          <a:p>
            <a:pPr indent="0" marL="0">
              <a:buNone/>
            </a:pPr>
            <a:r>
              <a:rPr lang="en-US" sz="3800" b="1" dirty="0">
                <a:solidFill>
                  <a:srgbClr val="14213D"/>
                </a:solidFill>
              </a:rPr>
              <a:t>Cava un poco más hondo</a:t>
            </a:r>
            <a:endParaRPr lang="en-US" sz="3800" dirty="0"/>
          </a:p>
        </p:txBody>
      </p:sp>
      <p:sp>
        <p:nvSpPr>
          <p:cNvPr id="5" name="Text 2"/>
          <p:cNvSpPr txBox="1"/>
          <p:nvPr/>
        </p:nvSpPr>
        <p:spPr>
          <a:xfrm>
            <a:off x="5029200" y="1783080"/>
            <a:ext cx="6583680" cy="731520"/>
          </a:xfrm>
          <a:prstGeom prst="rect">
            <a:avLst/>
          </a:prstGeom>
          <a:noFill/>
          <a:ln/>
        </p:spPr>
        <p:txBody>
          <a:bodyPr wrap="square" lIns="0" tIns="0" rIns="0" bIns="0" rtlCol="0" anchor="t"/>
          <a:lstStyle/>
          <a:p>
            <a:pPr indent="0" marL="0">
              <a:buNone/>
            </a:pPr>
            <a:r>
              <a:rPr lang="en-US" sz="1700" dirty="0">
                <a:solidFill>
                  <a:srgbClr val="4A5872"/>
                </a:solidFill>
              </a:rPr>
              <a:t>Elige uno de los cuatro cimientos y da un paso concreto antes de la próxima reunión.</a:t>
            </a:r>
            <a:endParaRPr lang="en-US" sz="1700" dirty="0"/>
          </a:p>
        </p:txBody>
      </p:sp>
      <p:sp>
        <p:nvSpPr>
          <p:cNvPr id="6" name="Shape 3"/>
          <p:cNvSpPr/>
          <p:nvPr/>
        </p:nvSpPr>
        <p:spPr>
          <a:xfrm>
            <a:off x="5029200" y="2743200"/>
            <a:ext cx="502920" cy="502920"/>
          </a:xfrm>
          <a:prstGeom prst="ellipse">
            <a:avLst/>
          </a:prstGeom>
          <a:solidFill>
            <a:srgbClr val="F2B441"/>
          </a:solidFill>
          <a:ln w="12700">
            <a:solidFill>
              <a:srgbClr val="F2B441"/>
            </a:solidFill>
            <a:prstDash val="solid"/>
          </a:ln>
        </p:spPr>
      </p:sp>
      <p:pic>
        <p:nvPicPr>
          <p:cNvPr id="7" name="Image 1" descr="preencoded.png">    </p:cNvPr>
          <p:cNvPicPr>
            <a:picLocks noChangeAspect="1"/>
          </p:cNvPicPr>
          <p:nvPr/>
        </p:nvPicPr>
        <p:blipFill>
          <a:blip r:embed="rId2"/>
          <a:stretch>
            <a:fillRect/>
          </a:stretch>
        </p:blipFill>
        <p:spPr>
          <a:xfrm>
            <a:off x="5149901" y="2863901"/>
            <a:ext cx="261518" cy="261518"/>
          </a:xfrm>
          <a:prstGeom prst="rect">
            <a:avLst/>
          </a:prstGeom>
        </p:spPr>
      </p:pic>
      <p:sp>
        <p:nvSpPr>
          <p:cNvPr id="8" name="Text 4"/>
          <p:cNvSpPr txBox="1"/>
          <p:nvPr/>
        </p:nvSpPr>
        <p:spPr>
          <a:xfrm>
            <a:off x="5760720" y="2697480"/>
            <a:ext cx="5852160" cy="594360"/>
          </a:xfrm>
          <a:prstGeom prst="rect">
            <a:avLst/>
          </a:prstGeom>
          <a:noFill/>
          <a:ln/>
        </p:spPr>
        <p:txBody>
          <a:bodyPr wrap="square" lIns="0" tIns="0" rIns="0" bIns="0" rtlCol="0" anchor="ctr"/>
          <a:lstStyle/>
          <a:p>
            <a:pPr indent="0" marL="0">
              <a:buNone/>
            </a:pPr>
            <a:r>
              <a:rPr lang="en-US" sz="1600" dirty="0">
                <a:solidFill>
                  <a:srgbClr val="14213D"/>
                </a:solidFill>
              </a:rPr>
              <a:t>Cumplir una promesa pendiente con un cliente o un proveedor.</a:t>
            </a:r>
            <a:endParaRPr lang="en-US" sz="1600" dirty="0"/>
          </a:p>
        </p:txBody>
      </p:sp>
      <p:sp>
        <p:nvSpPr>
          <p:cNvPr id="9" name="Shape 5"/>
          <p:cNvSpPr/>
          <p:nvPr/>
        </p:nvSpPr>
        <p:spPr>
          <a:xfrm>
            <a:off x="5029200" y="3520440"/>
            <a:ext cx="502920" cy="502920"/>
          </a:xfrm>
          <a:prstGeom prst="ellipse">
            <a:avLst/>
          </a:prstGeom>
          <a:solidFill>
            <a:srgbClr val="F2B441"/>
          </a:solidFill>
          <a:ln w="12700">
            <a:solidFill>
              <a:srgbClr val="F2B441"/>
            </a:solidFill>
            <a:prstDash val="solid"/>
          </a:ln>
        </p:spPr>
      </p:sp>
      <p:pic>
        <p:nvPicPr>
          <p:cNvPr id="10" name="Image 2" descr="preencoded.png">    </p:cNvPr>
          <p:cNvPicPr>
            <a:picLocks noChangeAspect="1"/>
          </p:cNvPicPr>
          <p:nvPr/>
        </p:nvPicPr>
        <p:blipFill>
          <a:blip r:embed="rId3"/>
          <a:stretch>
            <a:fillRect/>
          </a:stretch>
        </p:blipFill>
        <p:spPr>
          <a:xfrm>
            <a:off x="5149901" y="3641141"/>
            <a:ext cx="261518" cy="261518"/>
          </a:xfrm>
          <a:prstGeom prst="rect">
            <a:avLst/>
          </a:prstGeom>
        </p:spPr>
      </p:pic>
      <p:sp>
        <p:nvSpPr>
          <p:cNvPr id="11" name="Text 6"/>
          <p:cNvSpPr txBox="1"/>
          <p:nvPr/>
        </p:nvSpPr>
        <p:spPr>
          <a:xfrm>
            <a:off x="5760720" y="3474720"/>
            <a:ext cx="5852160" cy="594360"/>
          </a:xfrm>
          <a:prstGeom prst="rect">
            <a:avLst/>
          </a:prstGeom>
          <a:noFill/>
          <a:ln/>
        </p:spPr>
        <p:txBody>
          <a:bodyPr wrap="square" lIns="0" tIns="0" rIns="0" bIns="0" rtlCol="0" anchor="ctr"/>
          <a:lstStyle/>
          <a:p>
            <a:pPr indent="0" marL="0">
              <a:buNone/>
            </a:pPr>
            <a:r>
              <a:rPr lang="en-US" sz="1600" dirty="0">
                <a:solidFill>
                  <a:srgbClr val="14213D"/>
                </a:solidFill>
              </a:rPr>
              <a:t>Corregir un documento, una factura o un dato que no dice toda la verdad.</a:t>
            </a:r>
            <a:endParaRPr lang="en-US" sz="1600" dirty="0"/>
          </a:p>
        </p:txBody>
      </p:sp>
      <p:sp>
        <p:nvSpPr>
          <p:cNvPr id="12" name="Shape 7"/>
          <p:cNvSpPr/>
          <p:nvPr/>
        </p:nvSpPr>
        <p:spPr>
          <a:xfrm>
            <a:off x="5029200" y="4297680"/>
            <a:ext cx="502920" cy="502920"/>
          </a:xfrm>
          <a:prstGeom prst="ellipse">
            <a:avLst/>
          </a:prstGeom>
          <a:solidFill>
            <a:srgbClr val="F2B441"/>
          </a:solidFill>
          <a:ln w="12700">
            <a:solidFill>
              <a:srgbClr val="F2B441"/>
            </a:solidFill>
            <a:prstDash val="solid"/>
          </a:ln>
        </p:spPr>
      </p:sp>
      <p:pic>
        <p:nvPicPr>
          <p:cNvPr id="13" name="Image 3" descr="preencoded.png">    </p:cNvPr>
          <p:cNvPicPr>
            <a:picLocks noChangeAspect="1"/>
          </p:cNvPicPr>
          <p:nvPr/>
        </p:nvPicPr>
        <p:blipFill>
          <a:blip r:embed="rId4"/>
          <a:stretch>
            <a:fillRect/>
          </a:stretch>
        </p:blipFill>
        <p:spPr>
          <a:xfrm>
            <a:off x="5149901" y="4418381"/>
            <a:ext cx="261518" cy="261518"/>
          </a:xfrm>
          <a:prstGeom prst="rect">
            <a:avLst/>
          </a:prstGeom>
        </p:spPr>
      </p:pic>
      <p:sp>
        <p:nvSpPr>
          <p:cNvPr id="14" name="Text 8"/>
          <p:cNvSpPr txBox="1"/>
          <p:nvPr/>
        </p:nvSpPr>
        <p:spPr>
          <a:xfrm>
            <a:off x="5760720" y="4251960"/>
            <a:ext cx="5852160" cy="594360"/>
          </a:xfrm>
          <a:prstGeom prst="rect">
            <a:avLst/>
          </a:prstGeom>
          <a:noFill/>
          <a:ln/>
        </p:spPr>
        <p:txBody>
          <a:bodyPr wrap="square" lIns="0" tIns="0" rIns="0" bIns="0" rtlCol="0" anchor="ctr"/>
          <a:lstStyle/>
          <a:p>
            <a:pPr indent="0" marL="0">
              <a:buNone/>
            </a:pPr>
            <a:r>
              <a:rPr lang="en-US" sz="1600" dirty="0">
                <a:solidFill>
                  <a:srgbClr val="14213D"/>
                </a:solidFill>
              </a:rPr>
              <a:t>Pagar una deuda atrasada o llamar para acordar cómo pagarla.</a:t>
            </a:r>
            <a:endParaRPr lang="en-US" sz="1600" dirty="0"/>
          </a:p>
        </p:txBody>
      </p:sp>
      <p:sp>
        <p:nvSpPr>
          <p:cNvPr id="15" name="Shape 9"/>
          <p:cNvSpPr/>
          <p:nvPr/>
        </p:nvSpPr>
        <p:spPr>
          <a:xfrm>
            <a:off x="5029200" y="5074920"/>
            <a:ext cx="502920" cy="502920"/>
          </a:xfrm>
          <a:prstGeom prst="ellipse">
            <a:avLst/>
          </a:prstGeom>
          <a:solidFill>
            <a:srgbClr val="F2B441"/>
          </a:solidFill>
          <a:ln w="12700">
            <a:solidFill>
              <a:srgbClr val="F2B441"/>
            </a:solidFill>
            <a:prstDash val="solid"/>
          </a:ln>
        </p:spPr>
      </p:sp>
      <p:pic>
        <p:nvPicPr>
          <p:cNvPr id="16" name="Image 4" descr="preencoded.png">    </p:cNvPr>
          <p:cNvPicPr>
            <a:picLocks noChangeAspect="1"/>
          </p:cNvPicPr>
          <p:nvPr/>
        </p:nvPicPr>
        <p:blipFill>
          <a:blip r:embed="rId5"/>
          <a:stretch>
            <a:fillRect/>
          </a:stretch>
        </p:blipFill>
        <p:spPr>
          <a:xfrm>
            <a:off x="5149901" y="5195621"/>
            <a:ext cx="261518" cy="261518"/>
          </a:xfrm>
          <a:prstGeom prst="rect">
            <a:avLst/>
          </a:prstGeom>
        </p:spPr>
      </p:pic>
      <p:sp>
        <p:nvSpPr>
          <p:cNvPr id="17" name="Text 10"/>
          <p:cNvSpPr txBox="1"/>
          <p:nvPr/>
        </p:nvSpPr>
        <p:spPr>
          <a:xfrm>
            <a:off x="5760720" y="5029200"/>
            <a:ext cx="5852160" cy="594360"/>
          </a:xfrm>
          <a:prstGeom prst="rect">
            <a:avLst/>
          </a:prstGeom>
          <a:noFill/>
          <a:ln/>
        </p:spPr>
        <p:txBody>
          <a:bodyPr wrap="square" lIns="0" tIns="0" rIns="0" bIns="0" rtlCol="0" anchor="ctr"/>
          <a:lstStyle/>
          <a:p>
            <a:pPr indent="0" marL="0">
              <a:buNone/>
            </a:pPr>
            <a:r>
              <a:rPr lang="en-US" sz="1600" dirty="0">
                <a:solidFill>
                  <a:srgbClr val="14213D"/>
                </a:solidFill>
              </a:rPr>
              <a:t>Tener una conversación justa con alguien de tu equipo.</a:t>
            </a:r>
            <a:endParaRPr lang="en-US" sz="16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F2B441"/>
                </a:solidFill>
                <a:latin typeface="Arial" pitchFamily="34" charset="0"/>
                <a:ea typeface="Arial" pitchFamily="34" charset="-122"/>
                <a:cs typeface="Arial" pitchFamily="34" charset="-120"/>
              </a:rPr>
              <a:t>PARA MEMORIZAR · MATEO 7:24</a:t>
            </a:r>
            <a:endParaRPr lang="en-US" sz="1200" dirty="0"/>
          </a:p>
        </p:txBody>
      </p:sp>
      <p:sp>
        <p:nvSpPr>
          <p:cNvPr id="3" name="Text 1"/>
          <p:cNvSpPr txBox="1"/>
          <p:nvPr/>
        </p:nvSpPr>
        <p:spPr>
          <a:xfrm>
            <a:off x="548640" y="1005840"/>
            <a:ext cx="10972800" cy="2560320"/>
          </a:xfrm>
          <a:prstGeom prst="rect">
            <a:avLst/>
          </a:prstGeom>
          <a:noFill/>
          <a:ln/>
        </p:spPr>
        <p:txBody>
          <a:bodyPr wrap="square" lIns="0" tIns="0" rIns="0" bIns="0" rtlCol="0" anchor="t"/>
          <a:lstStyle/>
          <a:p>
            <a:pPr indent="0" marL="0">
              <a:buNone/>
            </a:pPr>
            <a:r>
              <a:rPr lang="en-US" sz="3000" i="1" dirty="0">
                <a:solidFill>
                  <a:srgbClr val="FFFFFF"/>
                </a:solidFill>
                <a:latin typeface="Georgia" pitchFamily="34" charset="0"/>
                <a:ea typeface="Georgia" pitchFamily="34" charset="-122"/>
                <a:cs typeface="Georgia" pitchFamily="34" charset="-120"/>
              </a:rPr>
              <a:t>«Todo el que presta atención a mis enseñanzas y las pone en práctica es tan sabio como el hombre que edificó su casa sobre una roca bien firme.»</a:t>
            </a:r>
            <a:endParaRPr lang="en-US" sz="3000" dirty="0"/>
          </a:p>
        </p:txBody>
      </p:sp>
      <p:sp>
        <p:nvSpPr>
          <p:cNvPr id="4" name="Shape 2"/>
          <p:cNvSpPr/>
          <p:nvPr/>
        </p:nvSpPr>
        <p:spPr>
          <a:xfrm>
            <a:off x="548640" y="3886200"/>
            <a:ext cx="640080" cy="640080"/>
          </a:xfrm>
          <a:prstGeom prst="ellipse">
            <a:avLst/>
          </a:prstGeom>
          <a:solidFill>
            <a:srgbClr val="F2B441"/>
          </a:solidFill>
          <a:ln w="12700">
            <a:solidFill>
              <a:srgbClr val="F2B441"/>
            </a:solidFill>
            <a:prstDash val="solid"/>
          </a:ln>
        </p:spPr>
      </p:sp>
      <p:pic>
        <p:nvPicPr>
          <p:cNvPr id="5" name="Image 0" descr="preencoded.png">    </p:cNvPr>
          <p:cNvPicPr>
            <a:picLocks noChangeAspect="1"/>
          </p:cNvPicPr>
          <p:nvPr/>
        </p:nvPicPr>
        <p:blipFill>
          <a:blip r:embed="rId1"/>
          <a:stretch>
            <a:fillRect/>
          </a:stretch>
        </p:blipFill>
        <p:spPr>
          <a:xfrm>
            <a:off x="702259" y="4039819"/>
            <a:ext cx="332842" cy="332842"/>
          </a:xfrm>
          <a:prstGeom prst="rect">
            <a:avLst/>
          </a:prstGeom>
        </p:spPr>
      </p:pic>
      <p:sp>
        <p:nvSpPr>
          <p:cNvPr id="6" name="Text 3"/>
          <p:cNvSpPr txBox="1"/>
          <p:nvPr/>
        </p:nvSpPr>
        <p:spPr>
          <a:xfrm>
            <a:off x="1371600" y="3886200"/>
            <a:ext cx="5486400" cy="640080"/>
          </a:xfrm>
          <a:prstGeom prst="rect">
            <a:avLst/>
          </a:prstGeom>
          <a:noFill/>
          <a:ln/>
        </p:spPr>
        <p:txBody>
          <a:bodyPr wrap="square" lIns="0" tIns="0" rIns="0" bIns="0" rtlCol="0" anchor="ctr"/>
          <a:lstStyle/>
          <a:p>
            <a:pPr indent="0" marL="0">
              <a:buNone/>
            </a:pPr>
            <a:r>
              <a:rPr lang="en-US" sz="2400" b="1" dirty="0">
                <a:solidFill>
                  <a:srgbClr val="F2B441"/>
                </a:solidFill>
              </a:rPr>
              <a:t>Oremos</a:t>
            </a:r>
            <a:endParaRPr lang="en-US" sz="2400" dirty="0"/>
          </a:p>
        </p:txBody>
      </p:sp>
      <p:sp>
        <p:nvSpPr>
          <p:cNvPr id="7" name="Text 4"/>
          <p:cNvSpPr txBox="1"/>
          <p:nvPr/>
        </p:nvSpPr>
        <p:spPr>
          <a:xfrm>
            <a:off x="548640" y="4663440"/>
            <a:ext cx="10972800" cy="1280160"/>
          </a:xfrm>
          <a:prstGeom prst="rect">
            <a:avLst/>
          </a:prstGeom>
          <a:noFill/>
          <a:ln/>
        </p:spPr>
        <p:txBody>
          <a:bodyPr wrap="square" lIns="0" tIns="0" rIns="0" bIns="0" rtlCol="0" anchor="t"/>
          <a:lstStyle/>
          <a:p>
            <a:pPr indent="0" marL="0">
              <a:buNone/>
            </a:pPr>
            <a:r>
              <a:rPr lang="en-US" sz="1500" dirty="0">
                <a:solidFill>
                  <a:srgbClr val="C9D6EE"/>
                </a:solidFill>
              </a:rPr>
              <a:t>Señor Jesús, gracias porque tus palabras son roca firme. Perdónanos por las veces que oímos y no hicimos. Danos valor para cavar hondo en nuestro trabajo, aunque cueste. Que cuando lleguen las tormentas, lo que construimos quede en pie para tu gloria. Amén.</a:t>
            </a:r>
            <a:endParaRPr lang="en-US" sz="15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C9D6EE"/>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ctr"/>
          <a:lstStyle/>
          <a:p>
            <a:pPr indent="0" marL="0">
              <a:buNone/>
            </a:pPr>
            <a:r>
              <a:rPr lang="en-US" sz="1200" b="1" spc="300" kern="0" dirty="0">
                <a:solidFill>
                  <a:srgbClr val="253E86"/>
                </a:solidFill>
                <a:latin typeface="Arial" pitchFamily="34" charset="0"/>
                <a:ea typeface="Arial" pitchFamily="34" charset="-122"/>
                <a:cs typeface="Arial" pitchFamily="34" charset="-120"/>
              </a:rPr>
              <a:t>LA PRÓXIMA SEMANA</a:t>
            </a:r>
            <a:endParaRPr lang="en-US" sz="1200" dirty="0"/>
          </a:p>
        </p:txBody>
      </p:sp>
      <p:sp>
        <p:nvSpPr>
          <p:cNvPr id="3" name="Text 1"/>
          <p:cNvSpPr txBox="1"/>
          <p:nvPr/>
        </p:nvSpPr>
        <p:spPr>
          <a:xfrm>
            <a:off x="548640" y="1463040"/>
            <a:ext cx="7315200" cy="457200"/>
          </a:xfrm>
          <a:prstGeom prst="rect">
            <a:avLst/>
          </a:prstGeom>
          <a:noFill/>
          <a:ln/>
        </p:spPr>
        <p:txBody>
          <a:bodyPr wrap="square" lIns="0" tIns="0" rIns="0" bIns="0" rtlCol="0" anchor="ctr"/>
          <a:lstStyle/>
          <a:p>
            <a:pPr indent="0" marL="0">
              <a:buNone/>
            </a:pPr>
            <a:r>
              <a:rPr lang="en-US" sz="2000" b="1" dirty="0">
                <a:solidFill>
                  <a:srgbClr val="253E86"/>
                </a:solidFill>
              </a:rPr>
              <a:t>Lección 2</a:t>
            </a:r>
            <a:endParaRPr lang="en-US" sz="2000" dirty="0"/>
          </a:p>
        </p:txBody>
      </p:sp>
      <p:sp>
        <p:nvSpPr>
          <p:cNvPr id="4" name="Text 2"/>
          <p:cNvSpPr txBox="1"/>
          <p:nvPr/>
        </p:nvSpPr>
        <p:spPr>
          <a:xfrm>
            <a:off x="548640" y="1920240"/>
            <a:ext cx="10972800" cy="1097280"/>
          </a:xfrm>
          <a:prstGeom prst="rect">
            <a:avLst/>
          </a:prstGeom>
          <a:noFill/>
          <a:ln/>
        </p:spPr>
        <p:txBody>
          <a:bodyPr wrap="square" lIns="0" tIns="0" rIns="0" bIns="0" rtlCol="0" anchor="ctr"/>
          <a:lstStyle/>
          <a:p>
            <a:pPr indent="0" marL="0">
              <a:buNone/>
            </a:pPr>
            <a:r>
              <a:rPr lang="en-US" sz="4600" b="1" dirty="0">
                <a:solidFill>
                  <a:srgbClr val="14213D"/>
                </a:solidFill>
              </a:rPr>
              <a:t>La torre y el rey en guerra</a:t>
            </a:r>
            <a:endParaRPr lang="en-US" sz="4600" dirty="0"/>
          </a:p>
        </p:txBody>
      </p:sp>
      <p:sp>
        <p:nvSpPr>
          <p:cNvPr id="5" name="Text 3"/>
          <p:cNvSpPr txBox="1"/>
          <p:nvPr/>
        </p:nvSpPr>
        <p:spPr>
          <a:xfrm>
            <a:off x="548640" y="3063240"/>
            <a:ext cx="10972800" cy="548640"/>
          </a:xfrm>
          <a:prstGeom prst="rect">
            <a:avLst/>
          </a:prstGeom>
          <a:noFill/>
          <a:ln/>
        </p:spPr>
        <p:txBody>
          <a:bodyPr wrap="square" lIns="0" tIns="0" rIns="0" bIns="0" rtlCol="0" anchor="ctr"/>
          <a:lstStyle/>
          <a:p>
            <a:pPr indent="0" marL="0">
              <a:buNone/>
            </a:pPr>
            <a:r>
              <a:rPr lang="en-US" sz="2200" dirty="0">
                <a:solidFill>
                  <a:srgbClr val="4A5872"/>
                </a:solidFill>
              </a:rPr>
              <a:t>Lucas 14:28-33 · Calcular el costo antes de emprender</a:t>
            </a:r>
            <a:endParaRPr lang="en-US" sz="2200" dirty="0"/>
          </a:p>
        </p:txBody>
      </p:sp>
      <p:sp>
        <p:nvSpPr>
          <p:cNvPr id="6" name="Text 4"/>
          <p:cNvSpPr txBox="1"/>
          <p:nvPr/>
        </p:nvSpPr>
        <p:spPr>
          <a:xfrm>
            <a:off x="548640" y="3931920"/>
            <a:ext cx="10058400" cy="457200"/>
          </a:xfrm>
          <a:prstGeom prst="rect">
            <a:avLst/>
          </a:prstGeom>
          <a:noFill/>
          <a:ln/>
        </p:spPr>
        <p:txBody>
          <a:bodyPr wrap="square" lIns="0" tIns="0" rIns="0" bIns="0" rtlCol="0" anchor="ctr"/>
          <a:lstStyle/>
          <a:p>
            <a:pPr indent="0" marL="0">
              <a:buNone/>
            </a:pPr>
            <a:r>
              <a:rPr lang="en-US" sz="1800" dirty="0">
                <a:solidFill>
                  <a:srgbClr val="14213D"/>
                </a:solidFill>
              </a:rPr>
              <a:t>Lee el pasaje durante la semana y anota una pregunta.</a:t>
            </a:r>
            <a:endParaRPr lang="en-US" sz="1800" dirty="0"/>
          </a:p>
        </p:txBody>
      </p:sp>
      <p:sp>
        <p:nvSpPr>
          <p:cNvPr id="8" name="Text 5"/>
          <p:cNvSpPr txBox="1"/>
          <p:nvPr/>
        </p:nvSpPr>
        <p:spPr>
          <a:xfrm>
            <a:off x="548640" y="5120640"/>
            <a:ext cx="8778240" cy="822960"/>
          </a:xfrm>
          <a:prstGeom prst="rect">
            <a:avLst/>
          </a:prstGeom>
          <a:noFill/>
          <a:ln/>
        </p:spPr>
        <p:txBody>
          <a:bodyPr wrap="square" lIns="0" tIns="0" rIns="0" bIns="0" rtlCol="0" anchor="b"/>
          <a:lstStyle/>
          <a:p>
            <a:pPr indent="0" marL="0">
              <a:buNone/>
            </a:pPr>
            <a:r>
              <a:rPr lang="en-US" sz="900" dirty="0">
                <a:solidFill>
                  <a:srgbClr val="4A5872"/>
                </a:solidFill>
              </a:rPr>
              <a:t>Textos bíblicos tomados de la Biblica® Open Nueva Biblia Viva © 2006, 2008 Biblica, Inc., bajo licencia Creative Commons Atribución-CompartirIgual 4.0 (CC BY-SA 4.0). La obra original está disponible gratis en www.biblica.com y open.bible. Reina Valera 1909: dominio público.</a:t>
            </a:r>
            <a:endParaRPr lang="en-US" sz="900" dirty="0"/>
          </a:p>
        </p:txBody>
      </p:sp>
      <p:sp>
        <p:nvSpPr>
          <p:cNvPr id="25" name="Slide Number Placeholder 0"/>
          <p:cNvSpPr>
            <a:spLocks noGrp="1"/>
          </p:cNvSpPr>
          <p:nvPr>
            <p:ph type="sldNum" sz="quarter" idx="4294967295"/>
          </p:nvPr>
        </p:nvSpPr>
        <p:spPr>
          <a:xfrm>
            <a:off x="548640" y="6583680"/>
            <a:ext cx="548640" cy="182880"/>
          </a:xfrm>
          <a:prstGeom prst="rect">
            <a:avLst/>
          </a:prstGeom>
          <a:extLst>
            <a:ext uri="{C572A759-6A51-4108-AA02-DFA0A04FC94B}">
              <ma14:wrappingTextBoxFlag xmlns:ma14="http://schemas.microsoft.com/office/mac/drawingml/2011/main" val="0"/>
            </a:ext>
          </a:extLst>
        </p:spPr>
        <p:txBody>
          <a:bodyPr/>
          <a:lstStyle>
            <a:lvl1pPr>
              <a:defRPr sz="800">
                <a:solidFill>
                  <a:srgbClr val="4A5872"/>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OPEN ESPAÑOL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Parábolas del Reino · Lección 1: Los dos cimientos</dc:title>
  <dc:subject>PptxGenJS Presentation</dc:subject>
  <dc:creator>OPEN ESPAÑOL</dc:creator>
  <cp:lastModifiedBy>OPEN ESPAÑOL</cp:lastModifiedBy>
  <cp:revision>1</cp:revision>
  <dcterms:created xsi:type="dcterms:W3CDTF">2026-10-23T07:28:04Z</dcterms:created>
  <dcterms:modified xsi:type="dcterms:W3CDTF">2026-10-23T07:28:04Z</dcterms:modified>
</cp:coreProperties>
</file>